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10287000" cx="18288000"/>
  <p:notesSz cx="6858000" cy="9144000"/>
  <p:embeddedFontLst>
    <p:embeddedFont>
      <p:font typeface="Anton"/>
      <p:regular r:id="rId34"/>
    </p:embeddedFont>
    <p:embeddedFont>
      <p:font typeface="Barlow Condensed"/>
      <p:bold r:id="rId35"/>
      <p:boldItalic r:id="rId36"/>
    </p:embeddedFont>
    <p:embeddedFont>
      <p:font typeface="Open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41" roundtripDataSignature="AMtx7mhi5dYsrnpfY/NTjyR+EFuS8/Wx0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A420BA8-4FB4-46C7-840C-35B73A029719}">
  <a:tblStyle styleId="{DA420BA8-4FB4-46C7-840C-35B73A02971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Italic.fntdata"/><Relationship Id="rId20" Type="http://schemas.openxmlformats.org/officeDocument/2006/relationships/slide" Target="slides/slide14.xml"/><Relationship Id="rId41" Type="http://customschemas.google.com/relationships/presentationmetadata" Target="meta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BarlowCondensed-bold.fntdata"/><Relationship Id="rId12" Type="http://schemas.openxmlformats.org/officeDocument/2006/relationships/slide" Target="slides/slide6.xml"/><Relationship Id="rId34" Type="http://schemas.openxmlformats.org/officeDocument/2006/relationships/font" Target="fonts/Anton-regular.fntdata"/><Relationship Id="rId15" Type="http://schemas.openxmlformats.org/officeDocument/2006/relationships/slide" Target="slides/slide9.xml"/><Relationship Id="rId37" Type="http://schemas.openxmlformats.org/officeDocument/2006/relationships/font" Target="fonts/OpenSans-regular.fntdata"/><Relationship Id="rId14" Type="http://schemas.openxmlformats.org/officeDocument/2006/relationships/slide" Target="slides/slide8.xml"/><Relationship Id="rId36" Type="http://schemas.openxmlformats.org/officeDocument/2006/relationships/font" Target="fonts/BarlowCondensed-boldItalic.fntdata"/><Relationship Id="rId17" Type="http://schemas.openxmlformats.org/officeDocument/2006/relationships/slide" Target="slides/slide11.xml"/><Relationship Id="rId39" Type="http://schemas.openxmlformats.org/officeDocument/2006/relationships/font" Target="fonts/OpenSans-italic.fntdata"/><Relationship Id="rId16" Type="http://schemas.openxmlformats.org/officeDocument/2006/relationships/slide" Target="slides/slide10.xml"/><Relationship Id="rId38" Type="http://schemas.openxmlformats.org/officeDocument/2006/relationships/font" Target="fonts/OpenSans-bold.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25.png>
</file>

<file path=ppt/media/image26.png>
</file>

<file path=ppt/media/image27.png>
</file>

<file path=ppt/media/image28.png>
</file>

<file path=ppt/media/image29.jpg>
</file>

<file path=ppt/media/image30.png>
</file>

<file path=ppt/media/image31.png>
</file>

<file path=ppt/media/image32.png>
</file>

<file path=ppt/media/image33.png>
</file>

<file path=ppt/media/image34.jpg>
</file>

<file path=ppt/media/image4.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8"/>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3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9"/>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9"/>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3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0"/>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0"/>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2"/>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2"/>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3"/>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33"/>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34"/>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34"/>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34"/>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34"/>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36"/>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36"/>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36"/>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7"/>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37"/>
          <p:cNvSpPr/>
          <p:nvPr>
            <p:ph idx="2" type="pic"/>
          </p:nvPr>
        </p:nvSpPr>
        <p:spPr>
          <a:xfrm>
            <a:off x="1792288" y="612775"/>
            <a:ext cx="5486400" cy="4114800"/>
          </a:xfrm>
          <a:prstGeom prst="rect">
            <a:avLst/>
          </a:prstGeom>
          <a:noFill/>
          <a:ln>
            <a:noFill/>
          </a:ln>
        </p:spPr>
      </p:sp>
      <p:sp>
        <p:nvSpPr>
          <p:cNvPr id="64" name="Google Shape;64;p37"/>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3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hyperlink" Target="https://drive.google.com/file/d/1-W0b1fYA1455vDCburXng4QwmTROLHo3/view?usp=drive_link" TargetMode="External"/><Relationship Id="rId5" Type="http://schemas.openxmlformats.org/officeDocument/2006/relationships/hyperlink" Target="https://drive.google.com/file/d/17k2DgxtL4iVle-WAAk4NmaORYqyI7IdX/view?usp=sharing" TargetMode="External"/><Relationship Id="rId6" Type="http://schemas.openxmlformats.org/officeDocument/2006/relationships/hyperlink" Target="https://drive.google.com/file/d/1H43O-0Vc6keaOrA_Dyda3DaQotdEgrra/view?usp=drive_link" TargetMode="External"/><Relationship Id="rId7" Type="http://schemas.openxmlformats.org/officeDocument/2006/relationships/hyperlink" Target="https://drive.google.com/file/d/1ppeBsyXnlS1Y1iB2ib_WdhsuqekeRVdj/view?usp=drive_link"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5.jpg"/><Relationship Id="rId4" Type="http://schemas.openxmlformats.org/officeDocument/2006/relationships/image" Target="../media/image2.png"/><Relationship Id="rId5"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jpg"/><Relationship Id="rId5" Type="http://schemas.openxmlformats.org/officeDocument/2006/relationships/image" Target="../media/image14.jpg"/><Relationship Id="rId6"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22.jpg"/><Relationship Id="rId4" Type="http://schemas.openxmlformats.org/officeDocument/2006/relationships/image" Target="../media/image2.png"/><Relationship Id="rId5"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9.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23.jp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10.jpg"/><Relationship Id="rId7" Type="http://schemas.openxmlformats.org/officeDocument/2006/relationships/image" Target="../media/image7.png"/><Relationship Id="rId8"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5763" l="0" r="0" t="-72008"/>
            </a:stretch>
          </a:blipFill>
          <a:ln>
            <a:noFill/>
          </a:ln>
        </p:spPr>
      </p:sp>
      <p:grpSp>
        <p:nvGrpSpPr>
          <p:cNvPr id="85" name="Google Shape;85;p1"/>
          <p:cNvGrpSpPr/>
          <p:nvPr/>
        </p:nvGrpSpPr>
        <p:grpSpPr>
          <a:xfrm rot="-5400000">
            <a:off x="17608159" y="8578459"/>
            <a:ext cx="997448" cy="362234"/>
            <a:chOff x="0" y="0"/>
            <a:chExt cx="1154854" cy="419398"/>
          </a:xfrm>
        </p:grpSpPr>
        <p:sp>
          <p:nvSpPr>
            <p:cNvPr id="86" name="Google Shape;86;p1"/>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87" name="Google Shape;87;p1"/>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88" name="Google Shape;88;p1"/>
          <p:cNvSpPr txBox="1"/>
          <p:nvPr/>
        </p:nvSpPr>
        <p:spPr>
          <a:xfrm>
            <a:off x="1734158" y="685580"/>
            <a:ext cx="9165225" cy="8572720"/>
          </a:xfrm>
          <a:prstGeom prst="rect">
            <a:avLst/>
          </a:prstGeom>
          <a:noFill/>
          <a:ln>
            <a:noFill/>
          </a:ln>
        </p:spPr>
        <p:txBody>
          <a:bodyPr anchorCtr="0" anchor="t" bIns="0" lIns="0" spcFirstLastPara="1" rIns="0" wrap="square" tIns="0">
            <a:spAutoFit/>
          </a:bodyPr>
          <a:lstStyle/>
          <a:p>
            <a:pPr indent="0" lvl="0" marL="0" marR="0" rtl="0" algn="ctr">
              <a:lnSpc>
                <a:spcPct val="140006"/>
              </a:lnSpc>
              <a:spcBef>
                <a:spcPts val="0"/>
              </a:spcBef>
              <a:spcAft>
                <a:spcPts val="0"/>
              </a:spcAft>
              <a:buNone/>
            </a:pPr>
            <a:r>
              <a:rPr b="0" i="0" lang="en-US" sz="16280" u="none" cap="none" strike="noStrike">
                <a:solidFill>
                  <a:srgbClr val="FFFFFF"/>
                </a:solidFill>
                <a:latin typeface="Anton"/>
                <a:ea typeface="Anton"/>
                <a:cs typeface="Anton"/>
                <a:sym typeface="Anton"/>
              </a:rPr>
              <a:t>IMPACT OF CAR FEATURES</a:t>
            </a:r>
            <a:endParaRPr/>
          </a:p>
        </p:txBody>
      </p:sp>
      <p:sp>
        <p:nvSpPr>
          <p:cNvPr id="89" name="Google Shape;89;p1"/>
          <p:cNvSpPr txBox="1"/>
          <p:nvPr/>
        </p:nvSpPr>
        <p:spPr>
          <a:xfrm>
            <a:off x="11771293" y="4543950"/>
            <a:ext cx="3835800" cy="565080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0" i="0" lang="en-US" sz="3399" u="none" cap="none" strike="noStrike">
                <a:solidFill>
                  <a:srgbClr val="FFFFFF"/>
                </a:solidFill>
                <a:latin typeface="Arial"/>
                <a:ea typeface="Arial"/>
                <a:cs typeface="Arial"/>
                <a:sym typeface="Arial"/>
              </a:rPr>
              <a:t>By, Pranav Jadhav</a:t>
            </a:r>
            <a:endParaRPr/>
          </a:p>
          <a:p>
            <a:pPr indent="0" lvl="0" marL="0" marR="0" rtl="0" algn="l">
              <a:lnSpc>
                <a:spcPct val="140011"/>
              </a:lnSpc>
              <a:spcBef>
                <a:spcPts val="0"/>
              </a:spcBef>
              <a:spcAft>
                <a:spcPts val="0"/>
              </a:spcAft>
              <a:buNone/>
            </a:pPr>
            <a:r>
              <a:t/>
            </a:r>
            <a:endParaRPr b="0" i="0" sz="3399" u="none" cap="none" strike="noStrike">
              <a:solidFill>
                <a:srgbClr val="FFFFFF"/>
              </a:solidFill>
              <a:latin typeface="Arial"/>
              <a:ea typeface="Arial"/>
              <a:cs typeface="Arial"/>
              <a:sym typeface="Arial"/>
            </a:endParaRPr>
          </a:p>
          <a:p>
            <a:pPr indent="0" lvl="0" marL="0" marR="0" rtl="0" algn="l">
              <a:lnSpc>
                <a:spcPct val="140011"/>
              </a:lnSpc>
              <a:spcBef>
                <a:spcPts val="0"/>
              </a:spcBef>
              <a:spcAft>
                <a:spcPts val="0"/>
              </a:spcAft>
              <a:buNone/>
            </a:pPr>
            <a:r>
              <a:t/>
            </a:r>
            <a:endParaRPr b="0" i="0" sz="3399" u="none" cap="none" strike="noStrike">
              <a:solidFill>
                <a:srgbClr val="FFFFFF"/>
              </a:solidFill>
              <a:latin typeface="Arial"/>
              <a:ea typeface="Arial"/>
              <a:cs typeface="Arial"/>
              <a:sym typeface="Arial"/>
            </a:endParaRPr>
          </a:p>
          <a:p>
            <a:pPr indent="0" lvl="0" marL="0" marR="0" rtl="0" algn="l">
              <a:lnSpc>
                <a:spcPct val="140011"/>
              </a:lnSpc>
              <a:spcBef>
                <a:spcPts val="0"/>
              </a:spcBef>
              <a:spcAft>
                <a:spcPts val="0"/>
              </a:spcAft>
              <a:buNone/>
            </a:pPr>
            <a:r>
              <a:t/>
            </a:r>
            <a:endParaRPr b="0" i="0" sz="3399" u="none" cap="none" strike="noStrike">
              <a:solidFill>
                <a:srgbClr val="FFFFFF"/>
              </a:solidFill>
              <a:latin typeface="Arial"/>
              <a:ea typeface="Arial"/>
              <a:cs typeface="Arial"/>
              <a:sym typeface="Arial"/>
            </a:endParaRPr>
          </a:p>
          <a:p>
            <a:pPr indent="0" lvl="0" marL="0" marR="0" rtl="0" algn="l">
              <a:lnSpc>
                <a:spcPct val="140011"/>
              </a:lnSpc>
              <a:spcBef>
                <a:spcPts val="0"/>
              </a:spcBef>
              <a:spcAft>
                <a:spcPts val="0"/>
              </a:spcAft>
              <a:buNone/>
            </a:pPr>
            <a:r>
              <a:rPr b="0" i="0" lang="en-US" sz="3399" u="sng" cap="none" strike="noStrike">
                <a:solidFill>
                  <a:schemeClr val="lt1"/>
                </a:solidFill>
                <a:latin typeface="Arial"/>
                <a:ea typeface="Arial"/>
                <a:cs typeface="Arial"/>
                <a:sym typeface="Arial"/>
                <a:hlinkClick r:id="rId4">
                  <a:extLst>
                    <a:ext uri="{A12FA001-AC4F-418D-AE19-62706E023703}">
                      <ahyp:hlinkClr val="tx"/>
                    </a:ext>
                  </a:extLst>
                </a:hlinkClick>
              </a:rPr>
              <a:t>vedio link</a:t>
            </a:r>
            <a:endParaRPr>
              <a:solidFill>
                <a:schemeClr val="lt1"/>
              </a:solidFill>
            </a:endParaRPr>
          </a:p>
          <a:p>
            <a:pPr indent="0" lvl="0" marL="0" marR="0" rtl="0" algn="l">
              <a:lnSpc>
                <a:spcPct val="140011"/>
              </a:lnSpc>
              <a:spcBef>
                <a:spcPts val="0"/>
              </a:spcBef>
              <a:spcAft>
                <a:spcPts val="0"/>
              </a:spcAft>
              <a:buNone/>
            </a:pPr>
            <a:r>
              <a:rPr b="0" i="0" lang="en-US" sz="3399" u="sng" cap="none" strike="noStrike">
                <a:solidFill>
                  <a:srgbClr val="FFFFFF"/>
                </a:solidFill>
                <a:latin typeface="Arial"/>
                <a:ea typeface="Arial"/>
                <a:cs typeface="Arial"/>
                <a:sym typeface="Arial"/>
                <a:hlinkClick r:id="rId5">
                  <a:extLst>
                    <a:ext uri="{A12FA001-AC4F-418D-AE19-62706E023703}">
                      <ahyp:hlinkClr val="tx"/>
                    </a:ext>
                  </a:extLst>
                </a:hlinkClick>
              </a:rPr>
              <a:t>excel sheet</a:t>
            </a:r>
            <a:endParaRPr/>
          </a:p>
          <a:p>
            <a:pPr indent="0" lvl="0" marL="0" marR="0" rtl="0" algn="l">
              <a:lnSpc>
                <a:spcPct val="140011"/>
              </a:lnSpc>
              <a:spcBef>
                <a:spcPts val="0"/>
              </a:spcBef>
              <a:spcAft>
                <a:spcPts val="0"/>
              </a:spcAft>
              <a:buNone/>
            </a:pPr>
            <a:r>
              <a:rPr b="0" i="0" lang="en-US" sz="3399" u="sng" cap="none" strike="noStrike">
                <a:solidFill>
                  <a:srgbClr val="FFFFFF"/>
                </a:solidFill>
                <a:latin typeface="Arial"/>
                <a:ea typeface="Arial"/>
                <a:cs typeface="Arial"/>
                <a:sym typeface="Arial"/>
                <a:hlinkClick r:id="rId6">
                  <a:extLst>
                    <a:ext uri="{A12FA001-AC4F-418D-AE19-62706E023703}">
                      <ahyp:hlinkClr val="tx"/>
                    </a:ext>
                  </a:extLst>
                </a:hlinkClick>
              </a:rPr>
              <a:t>pbix file </a:t>
            </a:r>
            <a:endParaRPr/>
          </a:p>
          <a:p>
            <a:pPr indent="0" lvl="0" marL="0" marR="0" rtl="0" algn="l">
              <a:lnSpc>
                <a:spcPct val="140011"/>
              </a:lnSpc>
              <a:spcBef>
                <a:spcPts val="0"/>
              </a:spcBef>
              <a:spcAft>
                <a:spcPts val="0"/>
              </a:spcAft>
              <a:buNone/>
            </a:pPr>
            <a:r>
              <a:rPr b="0" i="0" lang="en-US" sz="3399" u="none" cap="none" strike="noStrike">
                <a:solidFill>
                  <a:srgbClr val="FFFFFF"/>
                </a:solidFill>
                <a:latin typeface="Arial"/>
                <a:ea typeface="Arial"/>
                <a:cs typeface="Arial"/>
                <a:sym typeface="Arial"/>
              </a:rPr>
              <a:t>j</a:t>
            </a:r>
            <a:r>
              <a:rPr b="0" i="0" lang="en-US" sz="3399" u="sng" cap="none" strike="noStrike">
                <a:solidFill>
                  <a:srgbClr val="FFFFFF"/>
                </a:solidFill>
                <a:latin typeface="Arial"/>
                <a:ea typeface="Arial"/>
                <a:cs typeface="Arial"/>
                <a:sym typeface="Arial"/>
                <a:hlinkClick r:id="rId7">
                  <a:extLst>
                    <a:ext uri="{A12FA001-AC4F-418D-AE19-62706E023703}">
                      <ahyp:hlinkClr val="tx"/>
                    </a:ext>
                  </a:extLst>
                </a:hlinkClick>
              </a:rPr>
              <a:t>upyter notebook</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217" name="Shape 217"/>
        <p:cNvGrpSpPr/>
        <p:nvPr/>
      </p:nvGrpSpPr>
      <p:grpSpPr>
        <a:xfrm>
          <a:off x="0" y="0"/>
          <a:ext cx="0" cy="0"/>
          <a:chOff x="0" y="0"/>
          <a:chExt cx="0" cy="0"/>
        </a:xfrm>
      </p:grpSpPr>
      <p:grpSp>
        <p:nvGrpSpPr>
          <p:cNvPr id="218" name="Google Shape;218;p10"/>
          <p:cNvGrpSpPr/>
          <p:nvPr/>
        </p:nvGrpSpPr>
        <p:grpSpPr>
          <a:xfrm rot="-5400000">
            <a:off x="17608159" y="8578459"/>
            <a:ext cx="997448" cy="362234"/>
            <a:chOff x="0" y="0"/>
            <a:chExt cx="1154854" cy="419398"/>
          </a:xfrm>
        </p:grpSpPr>
        <p:sp>
          <p:nvSpPr>
            <p:cNvPr id="219" name="Google Shape;219;p10"/>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220" name="Google Shape;220;p10"/>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21" name="Google Shape;221;p10"/>
          <p:cNvSpPr/>
          <p:nvPr/>
        </p:nvSpPr>
        <p:spPr>
          <a:xfrm>
            <a:off x="7424274" y="547985"/>
            <a:ext cx="9265671" cy="9191031"/>
          </a:xfrm>
          <a:custGeom>
            <a:rect b="b" l="l" r="r" t="t"/>
            <a:pathLst>
              <a:path extrusionOk="0" h="9191031" w="9265671">
                <a:moveTo>
                  <a:pt x="0" y="0"/>
                </a:moveTo>
                <a:lnTo>
                  <a:pt x="9265671" y="0"/>
                </a:lnTo>
                <a:lnTo>
                  <a:pt x="9265671" y="9191030"/>
                </a:lnTo>
                <a:lnTo>
                  <a:pt x="0" y="9191030"/>
                </a:lnTo>
                <a:lnTo>
                  <a:pt x="0" y="0"/>
                </a:lnTo>
                <a:close/>
              </a:path>
            </a:pathLst>
          </a:custGeom>
          <a:blipFill rotWithShape="1">
            <a:blip r:embed="rId3">
              <a:alphaModFix/>
            </a:blip>
            <a:stretch>
              <a:fillRect b="0" l="0" r="-3849" t="0"/>
            </a:stretch>
          </a:blipFill>
          <a:ln>
            <a:noFill/>
          </a:ln>
        </p:spPr>
      </p:sp>
      <p:sp>
        <p:nvSpPr>
          <p:cNvPr id="222" name="Google Shape;222;p10"/>
          <p:cNvSpPr txBox="1"/>
          <p:nvPr/>
        </p:nvSpPr>
        <p:spPr>
          <a:xfrm>
            <a:off x="517429" y="1116012"/>
            <a:ext cx="5168209" cy="1986263"/>
          </a:xfrm>
          <a:prstGeom prst="rect">
            <a:avLst/>
          </a:prstGeom>
          <a:noFill/>
          <a:ln>
            <a:noFill/>
          </a:ln>
        </p:spPr>
        <p:txBody>
          <a:bodyPr anchorCtr="0" anchor="t" bIns="0" lIns="0" spcFirstLastPara="1" rIns="0" wrap="square" tIns="0">
            <a:spAutoFit/>
          </a:bodyPr>
          <a:lstStyle/>
          <a:p>
            <a:pPr indent="0" lvl="0" marL="0" marR="0" rtl="0" algn="l">
              <a:lnSpc>
                <a:spcPct val="140026"/>
              </a:lnSpc>
              <a:spcBef>
                <a:spcPts val="0"/>
              </a:spcBef>
              <a:spcAft>
                <a:spcPts val="0"/>
              </a:spcAft>
              <a:buNone/>
            </a:pPr>
            <a:r>
              <a:rPr b="0" i="0" lang="en-US" sz="3770" u="none" cap="none" strike="noStrike">
                <a:solidFill>
                  <a:srgbClr val="FFFFFF"/>
                </a:solidFill>
                <a:latin typeface="Anton"/>
                <a:ea typeface="Anton"/>
                <a:cs typeface="Anton"/>
                <a:sym typeface="Anton"/>
              </a:rPr>
              <a:t>4. HOW DOES THE AVERAGE PRICE OF A CAR VARY ACROSS DIFFERENT MANUFACTURERS?</a:t>
            </a:r>
            <a:endParaRPr/>
          </a:p>
        </p:txBody>
      </p:sp>
      <p:sp>
        <p:nvSpPr>
          <p:cNvPr id="223" name="Google Shape;223;p10"/>
          <p:cNvSpPr txBox="1"/>
          <p:nvPr/>
        </p:nvSpPr>
        <p:spPr>
          <a:xfrm>
            <a:off x="801731" y="3614855"/>
            <a:ext cx="4599606" cy="5101904"/>
          </a:xfrm>
          <a:prstGeom prst="rect">
            <a:avLst/>
          </a:prstGeom>
          <a:noFill/>
          <a:ln>
            <a:noFill/>
          </a:ln>
        </p:spPr>
        <p:txBody>
          <a:bodyPr anchorCtr="0" anchor="t" bIns="0" lIns="0" spcFirstLastPara="1" rIns="0" wrap="square" tIns="0">
            <a:spAutoFit/>
          </a:bodyPr>
          <a:lstStyle/>
          <a:p>
            <a:pPr indent="0" lvl="0" marL="0" marR="0" rtl="0" algn="ctr">
              <a:lnSpc>
                <a:spcPct val="139994"/>
              </a:lnSpc>
              <a:spcBef>
                <a:spcPts val="0"/>
              </a:spcBef>
              <a:spcAft>
                <a:spcPts val="0"/>
              </a:spcAft>
              <a:buNone/>
            </a:pPr>
            <a:r>
              <a:rPr b="0" i="0" lang="en-US" sz="3653" u="none" cap="none" strike="noStrike">
                <a:solidFill>
                  <a:srgbClr val="FFFFFF"/>
                </a:solidFill>
                <a:latin typeface="Arial"/>
                <a:ea typeface="Arial"/>
                <a:cs typeface="Arial"/>
                <a:sym typeface="Arial"/>
              </a:rPr>
              <a:t>Average price for the Bugati being highest $1757223.67, followed by Maybach, Rolls-Royes  and lamborgini. and lowest is Plymouth</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227" name="Shape 227"/>
        <p:cNvGrpSpPr/>
        <p:nvPr/>
      </p:nvGrpSpPr>
      <p:grpSpPr>
        <a:xfrm>
          <a:off x="0" y="0"/>
          <a:ext cx="0" cy="0"/>
          <a:chOff x="0" y="0"/>
          <a:chExt cx="0" cy="0"/>
        </a:xfrm>
      </p:grpSpPr>
      <p:grpSp>
        <p:nvGrpSpPr>
          <p:cNvPr id="228" name="Google Shape;228;p11"/>
          <p:cNvGrpSpPr/>
          <p:nvPr/>
        </p:nvGrpSpPr>
        <p:grpSpPr>
          <a:xfrm rot="-5400000">
            <a:off x="17608159" y="8578459"/>
            <a:ext cx="997448" cy="362234"/>
            <a:chOff x="0" y="0"/>
            <a:chExt cx="1154854" cy="419398"/>
          </a:xfrm>
        </p:grpSpPr>
        <p:sp>
          <p:nvSpPr>
            <p:cNvPr id="229" name="Google Shape;229;p11"/>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230" name="Google Shape;230;p11"/>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31" name="Google Shape;231;p11"/>
          <p:cNvSpPr/>
          <p:nvPr/>
        </p:nvSpPr>
        <p:spPr>
          <a:xfrm>
            <a:off x="6621965" y="409497"/>
            <a:ext cx="10869448" cy="9468005"/>
          </a:xfrm>
          <a:custGeom>
            <a:rect b="b" l="l" r="r" t="t"/>
            <a:pathLst>
              <a:path extrusionOk="0" h="9468005" w="10869448">
                <a:moveTo>
                  <a:pt x="0" y="0"/>
                </a:moveTo>
                <a:lnTo>
                  <a:pt x="10869448" y="0"/>
                </a:lnTo>
                <a:lnTo>
                  <a:pt x="10869448" y="9468006"/>
                </a:lnTo>
                <a:lnTo>
                  <a:pt x="0" y="9468006"/>
                </a:lnTo>
                <a:lnTo>
                  <a:pt x="0" y="0"/>
                </a:lnTo>
                <a:close/>
              </a:path>
            </a:pathLst>
          </a:custGeom>
          <a:blipFill rotWithShape="1">
            <a:blip r:embed="rId3">
              <a:alphaModFix/>
            </a:blip>
            <a:stretch>
              <a:fillRect b="0" l="-417" r="-5116" t="-710"/>
            </a:stretch>
          </a:blipFill>
          <a:ln>
            <a:noFill/>
          </a:ln>
        </p:spPr>
      </p:sp>
      <p:sp>
        <p:nvSpPr>
          <p:cNvPr id="232" name="Google Shape;232;p11"/>
          <p:cNvSpPr/>
          <p:nvPr/>
        </p:nvSpPr>
        <p:spPr>
          <a:xfrm>
            <a:off x="3252113" y="7492008"/>
            <a:ext cx="2931702" cy="1974411"/>
          </a:xfrm>
          <a:custGeom>
            <a:rect b="b" l="l" r="r" t="t"/>
            <a:pathLst>
              <a:path extrusionOk="0" h="1974411" w="2931702">
                <a:moveTo>
                  <a:pt x="0" y="0"/>
                </a:moveTo>
                <a:lnTo>
                  <a:pt x="2931702" y="0"/>
                </a:lnTo>
                <a:lnTo>
                  <a:pt x="2931702" y="1974411"/>
                </a:lnTo>
                <a:lnTo>
                  <a:pt x="0" y="1974411"/>
                </a:lnTo>
                <a:lnTo>
                  <a:pt x="0" y="0"/>
                </a:lnTo>
                <a:close/>
              </a:path>
            </a:pathLst>
          </a:custGeom>
          <a:blipFill rotWithShape="1">
            <a:blip r:embed="rId4">
              <a:alphaModFix/>
            </a:blip>
            <a:stretch>
              <a:fillRect b="0" l="0" r="0" t="0"/>
            </a:stretch>
          </a:blipFill>
          <a:ln>
            <a:noFill/>
          </a:ln>
        </p:spPr>
      </p:sp>
      <p:sp>
        <p:nvSpPr>
          <p:cNvPr id="233" name="Google Shape;233;p11"/>
          <p:cNvSpPr txBox="1"/>
          <p:nvPr/>
        </p:nvSpPr>
        <p:spPr>
          <a:xfrm>
            <a:off x="517429" y="1116012"/>
            <a:ext cx="5168209" cy="3992106"/>
          </a:xfrm>
          <a:prstGeom prst="rect">
            <a:avLst/>
          </a:prstGeom>
          <a:noFill/>
          <a:ln>
            <a:noFill/>
          </a:ln>
        </p:spPr>
        <p:txBody>
          <a:bodyPr anchorCtr="0" anchor="t" bIns="0" lIns="0" spcFirstLastPara="1" rIns="0" wrap="square" tIns="0">
            <a:spAutoFit/>
          </a:bodyPr>
          <a:lstStyle/>
          <a:p>
            <a:pPr indent="0" lvl="0" marL="0" marR="0" rtl="0" algn="l">
              <a:lnSpc>
                <a:spcPct val="140026"/>
              </a:lnSpc>
              <a:spcBef>
                <a:spcPts val="0"/>
              </a:spcBef>
              <a:spcAft>
                <a:spcPts val="0"/>
              </a:spcAft>
              <a:buNone/>
            </a:pPr>
            <a:r>
              <a:rPr b="0" i="0" lang="en-US" sz="3770" u="none" cap="none" strike="noStrike">
                <a:solidFill>
                  <a:srgbClr val="FFFFFF"/>
                </a:solidFill>
                <a:latin typeface="Anton"/>
                <a:ea typeface="Anton"/>
                <a:cs typeface="Anton"/>
                <a:sym typeface="Anton"/>
              </a:rPr>
              <a:t>5. WHAT IS THE RELATIONSHIP BETWEEN FUEL EFFICIENCY AND THE NUMBER OF CYLINDERS IN A CAR'S ENGINE?</a:t>
            </a:r>
            <a:endParaRPr/>
          </a:p>
          <a:p>
            <a:pPr indent="0" lvl="0" marL="0" marR="0" rtl="0" algn="l">
              <a:lnSpc>
                <a:spcPct val="140026"/>
              </a:lnSpc>
              <a:spcBef>
                <a:spcPts val="0"/>
              </a:spcBef>
              <a:spcAft>
                <a:spcPts val="0"/>
              </a:spcAft>
              <a:buNone/>
            </a:pPr>
            <a:r>
              <a:t/>
            </a:r>
            <a:endParaRPr b="0" i="0" sz="3770" u="none" cap="none" strike="noStrike">
              <a:solidFill>
                <a:srgbClr val="FFFFFF"/>
              </a:solidFill>
              <a:latin typeface="Anton"/>
              <a:ea typeface="Anton"/>
              <a:cs typeface="Anton"/>
              <a:sym typeface="Anton"/>
            </a:endParaRPr>
          </a:p>
        </p:txBody>
      </p:sp>
      <p:sp>
        <p:nvSpPr>
          <p:cNvPr id="234" name="Google Shape;234;p11"/>
          <p:cNvSpPr txBox="1"/>
          <p:nvPr/>
        </p:nvSpPr>
        <p:spPr>
          <a:xfrm>
            <a:off x="517429" y="4685181"/>
            <a:ext cx="5666386" cy="2539673"/>
          </a:xfrm>
          <a:prstGeom prst="rect">
            <a:avLst/>
          </a:prstGeom>
          <a:noFill/>
          <a:ln>
            <a:noFill/>
          </a:ln>
        </p:spPr>
        <p:txBody>
          <a:bodyPr anchorCtr="0" anchor="t" bIns="0" lIns="0" spcFirstLastPara="1" rIns="0" wrap="square" tIns="0">
            <a:spAutoFit/>
          </a:bodyPr>
          <a:lstStyle/>
          <a:p>
            <a:pPr indent="0" lvl="0" marL="0" marR="0" rtl="0" algn="ctr">
              <a:lnSpc>
                <a:spcPct val="140027"/>
              </a:lnSpc>
              <a:spcBef>
                <a:spcPts val="0"/>
              </a:spcBef>
              <a:spcAft>
                <a:spcPts val="0"/>
              </a:spcAft>
              <a:buNone/>
            </a:pPr>
            <a:r>
              <a:rPr b="0" i="0" lang="en-US" sz="3655" u="none" cap="none" strike="noStrike">
                <a:solidFill>
                  <a:srgbClr val="FFFFFF"/>
                </a:solidFill>
                <a:latin typeface="Arial"/>
                <a:ea typeface="Arial"/>
                <a:cs typeface="Arial"/>
                <a:sym typeface="Arial"/>
              </a:rPr>
              <a:t>There is decline in the Fuel Efficiency as the number of cylinders increases.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238" name="Shape 238"/>
        <p:cNvGrpSpPr/>
        <p:nvPr/>
      </p:nvGrpSpPr>
      <p:grpSpPr>
        <a:xfrm>
          <a:off x="0" y="0"/>
          <a:ext cx="0" cy="0"/>
          <a:chOff x="0" y="0"/>
          <a:chExt cx="0" cy="0"/>
        </a:xfrm>
      </p:grpSpPr>
      <p:sp>
        <p:nvSpPr>
          <p:cNvPr id="239" name="Google Shape;239;p12"/>
          <p:cNvSpPr/>
          <p:nvPr/>
        </p:nvSpPr>
        <p:spPr>
          <a:xfrm>
            <a:off x="8010525" y="5359498"/>
            <a:ext cx="4937027" cy="4937027"/>
          </a:xfrm>
          <a:custGeom>
            <a:rect b="b" l="l" r="r" t="t"/>
            <a:pathLst>
              <a:path extrusionOk="0" h="6350000" w="6350000">
                <a:moveTo>
                  <a:pt x="6350000" y="0"/>
                </a:moveTo>
                <a:lnTo>
                  <a:pt x="6350000" y="6350000"/>
                </a:lnTo>
                <a:lnTo>
                  <a:pt x="1224280" y="6350000"/>
                </a:lnTo>
                <a:lnTo>
                  <a:pt x="0" y="0"/>
                </a:lnTo>
                <a:close/>
              </a:path>
            </a:pathLst>
          </a:custGeom>
          <a:solidFill>
            <a:srgbClr val="FF3600"/>
          </a:solidFill>
          <a:ln cap="flat" cmpd="sng" w="12700">
            <a:solidFill>
              <a:srgbClr val="000000"/>
            </a:solidFill>
            <a:prstDash val="solid"/>
            <a:round/>
            <a:headEnd len="sm" w="sm" type="none"/>
            <a:tailEnd len="sm" w="sm" type="none"/>
          </a:ln>
        </p:spPr>
      </p:sp>
      <p:sp>
        <p:nvSpPr>
          <p:cNvPr id="240" name="Google Shape;240;p12"/>
          <p:cNvSpPr/>
          <p:nvPr/>
        </p:nvSpPr>
        <p:spPr>
          <a:xfrm>
            <a:off x="8010525" y="0"/>
            <a:ext cx="10296525" cy="10296525"/>
          </a:xfrm>
          <a:custGeom>
            <a:rect b="b" l="l" r="r" t="t"/>
            <a:pathLst>
              <a:path extrusionOk="0" h="6350000" w="6350000">
                <a:moveTo>
                  <a:pt x="6350000" y="0"/>
                </a:moveTo>
                <a:lnTo>
                  <a:pt x="6350000" y="6350000"/>
                </a:lnTo>
                <a:lnTo>
                  <a:pt x="1224280" y="6350000"/>
                </a:lnTo>
                <a:lnTo>
                  <a:pt x="0" y="0"/>
                </a:lnTo>
                <a:close/>
              </a:path>
            </a:pathLst>
          </a:custGeom>
          <a:blipFill rotWithShape="1">
            <a:blip r:embed="rId3">
              <a:alphaModFix/>
            </a:blip>
            <a:stretch>
              <a:fillRect b="0" l="-25134" r="-25135" t="0"/>
            </a:stretch>
          </a:blipFill>
          <a:ln>
            <a:noFill/>
          </a:ln>
        </p:spPr>
      </p:sp>
      <p:grpSp>
        <p:nvGrpSpPr>
          <p:cNvPr id="241" name="Google Shape;241;p12"/>
          <p:cNvGrpSpPr/>
          <p:nvPr/>
        </p:nvGrpSpPr>
        <p:grpSpPr>
          <a:xfrm>
            <a:off x="17293116" y="447580"/>
            <a:ext cx="397367" cy="147050"/>
            <a:chOff x="0" y="-38100"/>
            <a:chExt cx="128243" cy="47458"/>
          </a:xfrm>
        </p:grpSpPr>
        <p:sp>
          <p:nvSpPr>
            <p:cNvPr id="242" name="Google Shape;242;p12"/>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FFFF"/>
            </a:solidFill>
            <a:ln>
              <a:noFill/>
            </a:ln>
          </p:spPr>
        </p:sp>
        <p:sp>
          <p:nvSpPr>
            <p:cNvPr id="243" name="Google Shape;243;p12"/>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44" name="Google Shape;244;p12"/>
          <p:cNvGrpSpPr/>
          <p:nvPr/>
        </p:nvGrpSpPr>
        <p:grpSpPr>
          <a:xfrm>
            <a:off x="17293116" y="539683"/>
            <a:ext cx="397367" cy="147050"/>
            <a:chOff x="0" y="-38100"/>
            <a:chExt cx="128243" cy="47458"/>
          </a:xfrm>
        </p:grpSpPr>
        <p:sp>
          <p:nvSpPr>
            <p:cNvPr id="245" name="Google Shape;245;p12"/>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FFFF"/>
            </a:solidFill>
            <a:ln>
              <a:noFill/>
            </a:ln>
          </p:spPr>
        </p:sp>
        <p:sp>
          <p:nvSpPr>
            <p:cNvPr id="246" name="Google Shape;246;p12"/>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47" name="Google Shape;247;p12"/>
          <p:cNvGrpSpPr/>
          <p:nvPr/>
        </p:nvGrpSpPr>
        <p:grpSpPr>
          <a:xfrm rot="-5400000">
            <a:off x="17608159" y="8578459"/>
            <a:ext cx="997448" cy="362234"/>
            <a:chOff x="0" y="0"/>
            <a:chExt cx="1154854" cy="419398"/>
          </a:xfrm>
        </p:grpSpPr>
        <p:sp>
          <p:nvSpPr>
            <p:cNvPr id="248" name="Google Shape;248;p12"/>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FFFF"/>
            </a:solidFill>
            <a:ln>
              <a:noFill/>
            </a:ln>
          </p:spPr>
        </p:sp>
        <p:sp>
          <p:nvSpPr>
            <p:cNvPr id="249" name="Google Shape;249;p12"/>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50" name="Google Shape;250;p12"/>
          <p:cNvSpPr/>
          <p:nvPr/>
        </p:nvSpPr>
        <p:spPr>
          <a:xfrm>
            <a:off x="669189" y="527199"/>
            <a:ext cx="268543" cy="193351"/>
          </a:xfrm>
          <a:custGeom>
            <a:rect b="b" l="l" r="r" t="t"/>
            <a:pathLst>
              <a:path extrusionOk="0" h="193351" w="268543">
                <a:moveTo>
                  <a:pt x="0" y="0"/>
                </a:moveTo>
                <a:lnTo>
                  <a:pt x="268544" y="0"/>
                </a:lnTo>
                <a:lnTo>
                  <a:pt x="268544" y="193351"/>
                </a:lnTo>
                <a:lnTo>
                  <a:pt x="0" y="193351"/>
                </a:lnTo>
                <a:lnTo>
                  <a:pt x="0" y="0"/>
                </a:lnTo>
                <a:close/>
              </a:path>
            </a:pathLst>
          </a:custGeom>
          <a:blipFill rotWithShape="1">
            <a:blip r:embed="rId4">
              <a:alphaModFix/>
            </a:blip>
            <a:stretch>
              <a:fillRect b="0" l="0" r="0" t="0"/>
            </a:stretch>
          </a:blipFill>
          <a:ln>
            <a:noFill/>
          </a:ln>
        </p:spPr>
      </p:sp>
      <p:sp>
        <p:nvSpPr>
          <p:cNvPr id="251" name="Google Shape;251;p12"/>
          <p:cNvSpPr txBox="1"/>
          <p:nvPr/>
        </p:nvSpPr>
        <p:spPr>
          <a:xfrm>
            <a:off x="1028700" y="498624"/>
            <a:ext cx="980073" cy="24059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Anton"/>
                <a:ea typeface="Anton"/>
                <a:cs typeface="Anton"/>
                <a:sym typeface="Anton"/>
              </a:rPr>
              <a:t>BORCELLE</a:t>
            </a:r>
            <a:endParaRPr/>
          </a:p>
        </p:txBody>
      </p:sp>
      <p:sp>
        <p:nvSpPr>
          <p:cNvPr id="252" name="Google Shape;252;p12"/>
          <p:cNvSpPr txBox="1"/>
          <p:nvPr/>
        </p:nvSpPr>
        <p:spPr>
          <a:xfrm>
            <a:off x="15940842" y="517674"/>
            <a:ext cx="9784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Contact</a:t>
            </a:r>
            <a:endParaRPr/>
          </a:p>
        </p:txBody>
      </p:sp>
      <p:sp>
        <p:nvSpPr>
          <p:cNvPr id="253" name="Google Shape;253;p12"/>
          <p:cNvSpPr txBox="1"/>
          <p:nvPr/>
        </p:nvSpPr>
        <p:spPr>
          <a:xfrm>
            <a:off x="14385046" y="517674"/>
            <a:ext cx="1060497"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About Us</a:t>
            </a:r>
            <a:endParaRPr/>
          </a:p>
        </p:txBody>
      </p:sp>
      <p:sp>
        <p:nvSpPr>
          <p:cNvPr id="254" name="Google Shape;254;p12"/>
          <p:cNvSpPr txBox="1"/>
          <p:nvPr/>
        </p:nvSpPr>
        <p:spPr>
          <a:xfrm>
            <a:off x="13154289" y="517674"/>
            <a:ext cx="735456"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Service</a:t>
            </a:r>
            <a:endParaRPr/>
          </a:p>
        </p:txBody>
      </p:sp>
      <p:sp>
        <p:nvSpPr>
          <p:cNvPr id="255" name="Google Shape;255;p12"/>
          <p:cNvSpPr txBox="1"/>
          <p:nvPr/>
        </p:nvSpPr>
        <p:spPr>
          <a:xfrm>
            <a:off x="11898530" y="517674"/>
            <a:ext cx="8097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Home</a:t>
            </a:r>
            <a:endParaRPr/>
          </a:p>
        </p:txBody>
      </p:sp>
      <p:sp>
        <p:nvSpPr>
          <p:cNvPr id="256" name="Google Shape;256;p12"/>
          <p:cNvSpPr txBox="1"/>
          <p:nvPr/>
        </p:nvSpPr>
        <p:spPr>
          <a:xfrm>
            <a:off x="669189" y="4425805"/>
            <a:ext cx="8772464" cy="2129189"/>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385" u="none" cap="none" strike="noStrike">
                <a:solidFill>
                  <a:srgbClr val="FFFFFF"/>
                </a:solidFill>
                <a:latin typeface="Anton"/>
                <a:ea typeface="Anton"/>
                <a:cs typeface="Anton"/>
                <a:sym typeface="Anton"/>
              </a:rPr>
              <a:t>DASHBOARD</a:t>
            </a:r>
            <a:endParaRPr/>
          </a:p>
        </p:txBody>
      </p:sp>
      <p:sp>
        <p:nvSpPr>
          <p:cNvPr id="257" name="Google Shape;257;p12"/>
          <p:cNvSpPr/>
          <p:nvPr/>
        </p:nvSpPr>
        <p:spPr>
          <a:xfrm flipH="1">
            <a:off x="1269549" y="4543158"/>
            <a:ext cx="2551068" cy="130297"/>
          </a:xfrm>
          <a:custGeom>
            <a:rect b="b" l="l" r="r" t="t"/>
            <a:pathLst>
              <a:path extrusionOk="0" h="130297" w="2551068">
                <a:moveTo>
                  <a:pt x="2551069" y="0"/>
                </a:moveTo>
                <a:lnTo>
                  <a:pt x="0" y="0"/>
                </a:lnTo>
                <a:lnTo>
                  <a:pt x="0" y="130297"/>
                </a:lnTo>
                <a:lnTo>
                  <a:pt x="2551069" y="130297"/>
                </a:lnTo>
                <a:lnTo>
                  <a:pt x="2551069" y="0"/>
                </a:lnTo>
                <a:close/>
              </a:path>
            </a:pathLst>
          </a:custGeom>
          <a:blipFill rotWithShape="1">
            <a:blip r:embed="rId5">
              <a:alphaModFix/>
            </a:blip>
            <a:stretch>
              <a:fillRect b="0" l="0" r="0" t="0"/>
            </a:stretch>
          </a:blipFill>
          <a:ln>
            <a:noFill/>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261" name="Shape 261"/>
        <p:cNvGrpSpPr/>
        <p:nvPr/>
      </p:nvGrpSpPr>
      <p:grpSpPr>
        <a:xfrm>
          <a:off x="0" y="0"/>
          <a:ext cx="0" cy="0"/>
          <a:chOff x="0" y="0"/>
          <a:chExt cx="0" cy="0"/>
        </a:xfrm>
      </p:grpSpPr>
      <p:grpSp>
        <p:nvGrpSpPr>
          <p:cNvPr id="262" name="Google Shape;262;p13"/>
          <p:cNvGrpSpPr/>
          <p:nvPr/>
        </p:nvGrpSpPr>
        <p:grpSpPr>
          <a:xfrm rot="-5400000">
            <a:off x="17608159" y="8578459"/>
            <a:ext cx="997448" cy="362234"/>
            <a:chOff x="0" y="0"/>
            <a:chExt cx="1154854" cy="419398"/>
          </a:xfrm>
        </p:grpSpPr>
        <p:sp>
          <p:nvSpPr>
            <p:cNvPr id="263" name="Google Shape;263;p13"/>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264" name="Google Shape;264;p13"/>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65" name="Google Shape;265;p13"/>
          <p:cNvSpPr/>
          <p:nvPr/>
        </p:nvSpPr>
        <p:spPr>
          <a:xfrm>
            <a:off x="9144000" y="243137"/>
            <a:ext cx="3796492" cy="9800726"/>
          </a:xfrm>
          <a:custGeom>
            <a:rect b="b" l="l" r="r" t="t"/>
            <a:pathLst>
              <a:path extrusionOk="0" h="9800726" w="3796492">
                <a:moveTo>
                  <a:pt x="0" y="0"/>
                </a:moveTo>
                <a:lnTo>
                  <a:pt x="3796492" y="0"/>
                </a:lnTo>
                <a:lnTo>
                  <a:pt x="3796492" y="9800726"/>
                </a:lnTo>
                <a:lnTo>
                  <a:pt x="0" y="9800726"/>
                </a:lnTo>
                <a:lnTo>
                  <a:pt x="0" y="0"/>
                </a:lnTo>
                <a:close/>
              </a:path>
            </a:pathLst>
          </a:custGeom>
          <a:blipFill rotWithShape="1">
            <a:blip r:embed="rId3">
              <a:alphaModFix/>
            </a:blip>
            <a:stretch>
              <a:fillRect b="0" l="0" r="0" t="0"/>
            </a:stretch>
          </a:blipFill>
          <a:ln>
            <a:noFill/>
          </a:ln>
        </p:spPr>
      </p:sp>
      <p:sp>
        <p:nvSpPr>
          <p:cNvPr id="266" name="Google Shape;266;p13"/>
          <p:cNvSpPr txBox="1"/>
          <p:nvPr/>
        </p:nvSpPr>
        <p:spPr>
          <a:xfrm>
            <a:off x="517429" y="1116012"/>
            <a:ext cx="5168209" cy="2654877"/>
          </a:xfrm>
          <a:prstGeom prst="rect">
            <a:avLst/>
          </a:prstGeom>
          <a:noFill/>
          <a:ln>
            <a:noFill/>
          </a:ln>
        </p:spPr>
        <p:txBody>
          <a:bodyPr anchorCtr="0" anchor="t" bIns="0" lIns="0" spcFirstLastPara="1" rIns="0" wrap="square" tIns="0">
            <a:spAutoFit/>
          </a:bodyPr>
          <a:lstStyle/>
          <a:p>
            <a:pPr indent="0" lvl="0" marL="0" marR="0" rtl="0" algn="l">
              <a:lnSpc>
                <a:spcPct val="140026"/>
              </a:lnSpc>
              <a:spcBef>
                <a:spcPts val="0"/>
              </a:spcBef>
              <a:spcAft>
                <a:spcPts val="0"/>
              </a:spcAft>
              <a:buNone/>
            </a:pPr>
            <a:r>
              <a:rPr b="0" i="0" lang="en-US" sz="3770" u="none" cap="none" strike="noStrike">
                <a:solidFill>
                  <a:srgbClr val="FFFFFF"/>
                </a:solidFill>
                <a:latin typeface="Anton"/>
                <a:ea typeface="Anton"/>
                <a:cs typeface="Anton"/>
                <a:sym typeface="Anton"/>
              </a:rPr>
              <a:t>1: HOW DOES THE DISTRIBUTION OF CAR PRICES VARY BY BRAND AND BODY STYLE?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270" name="Shape 270"/>
        <p:cNvGrpSpPr/>
        <p:nvPr/>
      </p:nvGrpSpPr>
      <p:grpSpPr>
        <a:xfrm>
          <a:off x="0" y="0"/>
          <a:ext cx="0" cy="0"/>
          <a:chOff x="0" y="0"/>
          <a:chExt cx="0" cy="0"/>
        </a:xfrm>
      </p:grpSpPr>
      <p:grpSp>
        <p:nvGrpSpPr>
          <p:cNvPr id="271" name="Google Shape;271;p14"/>
          <p:cNvGrpSpPr/>
          <p:nvPr/>
        </p:nvGrpSpPr>
        <p:grpSpPr>
          <a:xfrm rot="-5400000">
            <a:off x="17608159" y="8578459"/>
            <a:ext cx="997448" cy="362234"/>
            <a:chOff x="0" y="0"/>
            <a:chExt cx="1154854" cy="419398"/>
          </a:xfrm>
        </p:grpSpPr>
        <p:sp>
          <p:nvSpPr>
            <p:cNvPr id="272" name="Google Shape;272;p14"/>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273" name="Google Shape;273;p14"/>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74" name="Google Shape;274;p14"/>
          <p:cNvSpPr/>
          <p:nvPr/>
        </p:nvSpPr>
        <p:spPr>
          <a:xfrm>
            <a:off x="5829088" y="140363"/>
            <a:ext cx="11430212" cy="10006273"/>
          </a:xfrm>
          <a:custGeom>
            <a:rect b="b" l="l" r="r" t="t"/>
            <a:pathLst>
              <a:path extrusionOk="0" h="10006273" w="11430212">
                <a:moveTo>
                  <a:pt x="0" y="0"/>
                </a:moveTo>
                <a:lnTo>
                  <a:pt x="11430212" y="0"/>
                </a:lnTo>
                <a:lnTo>
                  <a:pt x="11430212" y="10006274"/>
                </a:lnTo>
                <a:lnTo>
                  <a:pt x="0" y="10006274"/>
                </a:lnTo>
                <a:lnTo>
                  <a:pt x="0" y="0"/>
                </a:lnTo>
                <a:close/>
              </a:path>
            </a:pathLst>
          </a:custGeom>
          <a:blipFill rotWithShape="1">
            <a:blip r:embed="rId3">
              <a:alphaModFix/>
            </a:blip>
            <a:stretch>
              <a:fillRect b="-2513" l="0" r="0" t="-6563"/>
            </a:stretch>
          </a:blipFill>
          <a:ln>
            <a:noFill/>
          </a:ln>
        </p:spPr>
      </p:sp>
      <p:sp>
        <p:nvSpPr>
          <p:cNvPr id="275" name="Google Shape;275;p14"/>
          <p:cNvSpPr txBox="1"/>
          <p:nvPr/>
        </p:nvSpPr>
        <p:spPr>
          <a:xfrm>
            <a:off x="517429" y="1116012"/>
            <a:ext cx="5168209" cy="2654877"/>
          </a:xfrm>
          <a:prstGeom prst="rect">
            <a:avLst/>
          </a:prstGeom>
          <a:noFill/>
          <a:ln>
            <a:noFill/>
          </a:ln>
        </p:spPr>
        <p:txBody>
          <a:bodyPr anchorCtr="0" anchor="t" bIns="0" lIns="0" spcFirstLastPara="1" rIns="0" wrap="square" tIns="0">
            <a:spAutoFit/>
          </a:bodyPr>
          <a:lstStyle/>
          <a:p>
            <a:pPr indent="0" lvl="0" marL="0" marR="0" rtl="0" algn="l">
              <a:lnSpc>
                <a:spcPct val="140026"/>
              </a:lnSpc>
              <a:spcBef>
                <a:spcPts val="0"/>
              </a:spcBef>
              <a:spcAft>
                <a:spcPts val="0"/>
              </a:spcAft>
              <a:buNone/>
            </a:pPr>
            <a:r>
              <a:rPr b="0" i="0" lang="en-US" sz="3770" u="none" cap="none" strike="noStrike">
                <a:solidFill>
                  <a:srgbClr val="FFFFFF"/>
                </a:solidFill>
                <a:latin typeface="Anton"/>
                <a:ea typeface="Anton"/>
                <a:cs typeface="Anton"/>
                <a:sym typeface="Anton"/>
              </a:rPr>
              <a:t>1: HOW DOES THE DISTRIBUTION OF CAR PRICES VARY BY BRAND AND BODY STYLE?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279" name="Shape 279"/>
        <p:cNvGrpSpPr/>
        <p:nvPr/>
      </p:nvGrpSpPr>
      <p:grpSpPr>
        <a:xfrm>
          <a:off x="0" y="0"/>
          <a:ext cx="0" cy="0"/>
          <a:chOff x="0" y="0"/>
          <a:chExt cx="0" cy="0"/>
        </a:xfrm>
      </p:grpSpPr>
      <p:grpSp>
        <p:nvGrpSpPr>
          <p:cNvPr id="280" name="Google Shape;280;p15"/>
          <p:cNvGrpSpPr/>
          <p:nvPr/>
        </p:nvGrpSpPr>
        <p:grpSpPr>
          <a:xfrm rot="-5400000">
            <a:off x="17608159" y="8578459"/>
            <a:ext cx="997448" cy="362234"/>
            <a:chOff x="0" y="0"/>
            <a:chExt cx="1154854" cy="419398"/>
          </a:xfrm>
        </p:grpSpPr>
        <p:sp>
          <p:nvSpPr>
            <p:cNvPr id="281" name="Google Shape;281;p15"/>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282" name="Google Shape;282;p15"/>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83" name="Google Shape;283;p15"/>
          <p:cNvSpPr/>
          <p:nvPr/>
        </p:nvSpPr>
        <p:spPr>
          <a:xfrm>
            <a:off x="9144000" y="299427"/>
            <a:ext cx="4427165" cy="9688146"/>
          </a:xfrm>
          <a:custGeom>
            <a:rect b="b" l="l" r="r" t="t"/>
            <a:pathLst>
              <a:path extrusionOk="0" h="9688146" w="4427165">
                <a:moveTo>
                  <a:pt x="0" y="0"/>
                </a:moveTo>
                <a:lnTo>
                  <a:pt x="4427165" y="0"/>
                </a:lnTo>
                <a:lnTo>
                  <a:pt x="4427165" y="9688146"/>
                </a:lnTo>
                <a:lnTo>
                  <a:pt x="0" y="9688146"/>
                </a:lnTo>
                <a:lnTo>
                  <a:pt x="0" y="0"/>
                </a:lnTo>
                <a:close/>
              </a:path>
            </a:pathLst>
          </a:custGeom>
          <a:blipFill rotWithShape="1">
            <a:blip r:embed="rId3">
              <a:alphaModFix/>
            </a:blip>
            <a:stretch>
              <a:fillRect b="0" l="0" r="0" t="0"/>
            </a:stretch>
          </a:blipFill>
          <a:ln>
            <a:noFill/>
          </a:ln>
        </p:spPr>
      </p:sp>
      <p:sp>
        <p:nvSpPr>
          <p:cNvPr id="284" name="Google Shape;284;p15"/>
          <p:cNvSpPr txBox="1"/>
          <p:nvPr/>
        </p:nvSpPr>
        <p:spPr>
          <a:xfrm>
            <a:off x="517429" y="1096962"/>
            <a:ext cx="6806715" cy="4372049"/>
          </a:xfrm>
          <a:prstGeom prst="rect">
            <a:avLst/>
          </a:prstGeom>
          <a:noFill/>
          <a:ln>
            <a:noFill/>
          </a:ln>
        </p:spPr>
        <p:txBody>
          <a:bodyPr anchorCtr="0" anchor="t" bIns="0" lIns="0" spcFirstLastPara="1" rIns="0" wrap="square" tIns="0">
            <a:spAutoFit/>
          </a:bodyPr>
          <a:lstStyle/>
          <a:p>
            <a:pPr indent="0" lvl="0" marL="0" marR="0" rtl="0" algn="l">
              <a:lnSpc>
                <a:spcPct val="139991"/>
              </a:lnSpc>
              <a:spcBef>
                <a:spcPts val="0"/>
              </a:spcBef>
              <a:spcAft>
                <a:spcPts val="0"/>
              </a:spcAft>
              <a:buNone/>
            </a:pPr>
            <a:r>
              <a:rPr b="0" i="0" lang="en-US" sz="4966" u="none" cap="none" strike="noStrike">
                <a:solidFill>
                  <a:srgbClr val="FFFFFF"/>
                </a:solidFill>
                <a:latin typeface="Anton"/>
                <a:ea typeface="Anton"/>
                <a:cs typeface="Anton"/>
                <a:sym typeface="Anton"/>
              </a:rPr>
              <a:t>2: WHICH CAR BRANDS HAVE THE HIGHEST AND LOWEST AVERAGE MSRPS, AND HOW DOES THIS VARY BY BODY STYLE?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288" name="Shape 288"/>
        <p:cNvGrpSpPr/>
        <p:nvPr/>
      </p:nvGrpSpPr>
      <p:grpSpPr>
        <a:xfrm>
          <a:off x="0" y="0"/>
          <a:ext cx="0" cy="0"/>
          <a:chOff x="0" y="0"/>
          <a:chExt cx="0" cy="0"/>
        </a:xfrm>
      </p:grpSpPr>
      <p:grpSp>
        <p:nvGrpSpPr>
          <p:cNvPr id="289" name="Google Shape;289;p16"/>
          <p:cNvGrpSpPr/>
          <p:nvPr/>
        </p:nvGrpSpPr>
        <p:grpSpPr>
          <a:xfrm rot="-5400000">
            <a:off x="17608159" y="8578459"/>
            <a:ext cx="997448" cy="362234"/>
            <a:chOff x="0" y="0"/>
            <a:chExt cx="1154854" cy="419398"/>
          </a:xfrm>
        </p:grpSpPr>
        <p:sp>
          <p:nvSpPr>
            <p:cNvPr id="290" name="Google Shape;290;p16"/>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291" name="Google Shape;291;p16"/>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92" name="Google Shape;292;p16"/>
          <p:cNvSpPr/>
          <p:nvPr/>
        </p:nvSpPr>
        <p:spPr>
          <a:xfrm>
            <a:off x="7324145" y="470347"/>
            <a:ext cx="9719009" cy="9317239"/>
          </a:xfrm>
          <a:custGeom>
            <a:rect b="b" l="l" r="r" t="t"/>
            <a:pathLst>
              <a:path extrusionOk="0" h="9317239" w="9719009">
                <a:moveTo>
                  <a:pt x="0" y="0"/>
                </a:moveTo>
                <a:lnTo>
                  <a:pt x="9719009" y="0"/>
                </a:lnTo>
                <a:lnTo>
                  <a:pt x="9719009" y="9317239"/>
                </a:lnTo>
                <a:lnTo>
                  <a:pt x="0" y="9317239"/>
                </a:lnTo>
                <a:lnTo>
                  <a:pt x="0" y="0"/>
                </a:lnTo>
                <a:close/>
              </a:path>
            </a:pathLst>
          </a:custGeom>
          <a:blipFill rotWithShape="1">
            <a:blip r:embed="rId3">
              <a:alphaModFix/>
            </a:blip>
            <a:stretch>
              <a:fillRect b="0" l="0" r="0" t="0"/>
            </a:stretch>
          </a:blipFill>
          <a:ln>
            <a:noFill/>
          </a:ln>
        </p:spPr>
      </p:sp>
      <p:sp>
        <p:nvSpPr>
          <p:cNvPr id="293" name="Google Shape;293;p16"/>
          <p:cNvSpPr txBox="1"/>
          <p:nvPr/>
        </p:nvSpPr>
        <p:spPr>
          <a:xfrm>
            <a:off x="517429" y="1096962"/>
            <a:ext cx="6806715" cy="4372049"/>
          </a:xfrm>
          <a:prstGeom prst="rect">
            <a:avLst/>
          </a:prstGeom>
          <a:noFill/>
          <a:ln>
            <a:noFill/>
          </a:ln>
        </p:spPr>
        <p:txBody>
          <a:bodyPr anchorCtr="0" anchor="t" bIns="0" lIns="0" spcFirstLastPara="1" rIns="0" wrap="square" tIns="0">
            <a:spAutoFit/>
          </a:bodyPr>
          <a:lstStyle/>
          <a:p>
            <a:pPr indent="0" lvl="0" marL="0" marR="0" rtl="0" algn="l">
              <a:lnSpc>
                <a:spcPct val="139991"/>
              </a:lnSpc>
              <a:spcBef>
                <a:spcPts val="0"/>
              </a:spcBef>
              <a:spcAft>
                <a:spcPts val="0"/>
              </a:spcAft>
              <a:buNone/>
            </a:pPr>
            <a:r>
              <a:rPr b="0" i="0" lang="en-US" sz="4966" u="none" cap="none" strike="noStrike">
                <a:solidFill>
                  <a:srgbClr val="FFFFFF"/>
                </a:solidFill>
                <a:latin typeface="Anton"/>
                <a:ea typeface="Anton"/>
                <a:cs typeface="Anton"/>
                <a:sym typeface="Anton"/>
              </a:rPr>
              <a:t>2: WHICH CAR BRANDS HAVE THE HIGHEST AND LOWEST AVERAGE MSRPS, AND HOW DOES THIS VARY BY BODY STYLE?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297" name="Shape 297"/>
        <p:cNvGrpSpPr/>
        <p:nvPr/>
      </p:nvGrpSpPr>
      <p:grpSpPr>
        <a:xfrm>
          <a:off x="0" y="0"/>
          <a:ext cx="0" cy="0"/>
          <a:chOff x="0" y="0"/>
          <a:chExt cx="0" cy="0"/>
        </a:xfrm>
      </p:grpSpPr>
      <p:grpSp>
        <p:nvGrpSpPr>
          <p:cNvPr id="298" name="Google Shape;298;p17"/>
          <p:cNvGrpSpPr/>
          <p:nvPr/>
        </p:nvGrpSpPr>
        <p:grpSpPr>
          <a:xfrm rot="-5400000">
            <a:off x="17608159" y="8578459"/>
            <a:ext cx="997448" cy="362234"/>
            <a:chOff x="0" y="0"/>
            <a:chExt cx="1154854" cy="419398"/>
          </a:xfrm>
        </p:grpSpPr>
        <p:sp>
          <p:nvSpPr>
            <p:cNvPr id="299" name="Google Shape;299;p17"/>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300" name="Google Shape;300;p17"/>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01" name="Google Shape;301;p17"/>
          <p:cNvSpPr/>
          <p:nvPr/>
        </p:nvSpPr>
        <p:spPr>
          <a:xfrm>
            <a:off x="9554963" y="778678"/>
            <a:ext cx="4382256" cy="8845290"/>
          </a:xfrm>
          <a:custGeom>
            <a:rect b="b" l="l" r="r" t="t"/>
            <a:pathLst>
              <a:path extrusionOk="0" h="8845290" w="4382256">
                <a:moveTo>
                  <a:pt x="0" y="0"/>
                </a:moveTo>
                <a:lnTo>
                  <a:pt x="4382256" y="0"/>
                </a:lnTo>
                <a:lnTo>
                  <a:pt x="4382256" y="8845290"/>
                </a:lnTo>
                <a:lnTo>
                  <a:pt x="0" y="8845290"/>
                </a:lnTo>
                <a:lnTo>
                  <a:pt x="0" y="0"/>
                </a:lnTo>
                <a:close/>
              </a:path>
            </a:pathLst>
          </a:custGeom>
          <a:blipFill rotWithShape="1">
            <a:blip r:embed="rId3">
              <a:alphaModFix/>
            </a:blip>
            <a:stretch>
              <a:fillRect b="0" l="0" r="0" t="0"/>
            </a:stretch>
          </a:blipFill>
          <a:ln>
            <a:noFill/>
          </a:ln>
        </p:spPr>
      </p:sp>
      <p:sp>
        <p:nvSpPr>
          <p:cNvPr id="302" name="Google Shape;302;p17"/>
          <p:cNvSpPr txBox="1"/>
          <p:nvPr/>
        </p:nvSpPr>
        <p:spPr>
          <a:xfrm>
            <a:off x="517429" y="1096962"/>
            <a:ext cx="6806715" cy="4372049"/>
          </a:xfrm>
          <a:prstGeom prst="rect">
            <a:avLst/>
          </a:prstGeom>
          <a:noFill/>
          <a:ln>
            <a:noFill/>
          </a:ln>
        </p:spPr>
        <p:txBody>
          <a:bodyPr anchorCtr="0" anchor="t" bIns="0" lIns="0" spcFirstLastPara="1" rIns="0" wrap="square" tIns="0">
            <a:spAutoFit/>
          </a:bodyPr>
          <a:lstStyle/>
          <a:p>
            <a:pPr indent="0" lvl="0" marL="0" marR="0" rtl="0" algn="l">
              <a:lnSpc>
                <a:spcPct val="139991"/>
              </a:lnSpc>
              <a:spcBef>
                <a:spcPts val="0"/>
              </a:spcBef>
              <a:spcAft>
                <a:spcPts val="0"/>
              </a:spcAft>
              <a:buNone/>
            </a:pPr>
            <a:r>
              <a:rPr b="0" i="0" lang="en-US" sz="4966" u="none" cap="none" strike="noStrike">
                <a:solidFill>
                  <a:srgbClr val="FFFFFF"/>
                </a:solidFill>
                <a:latin typeface="Anton"/>
                <a:ea typeface="Anton"/>
                <a:cs typeface="Anton"/>
                <a:sym typeface="Anton"/>
              </a:rPr>
              <a:t>3: HOW DO THE DIFFERENT FEATURE SUCH AS TRANSMISSION TYPE AFFECT THE MSRP, AND HOW DOES THIS VARY BY BODY STYLE?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306" name="Shape 306"/>
        <p:cNvGrpSpPr/>
        <p:nvPr/>
      </p:nvGrpSpPr>
      <p:grpSpPr>
        <a:xfrm>
          <a:off x="0" y="0"/>
          <a:ext cx="0" cy="0"/>
          <a:chOff x="0" y="0"/>
          <a:chExt cx="0" cy="0"/>
        </a:xfrm>
      </p:grpSpPr>
      <p:grpSp>
        <p:nvGrpSpPr>
          <p:cNvPr id="307" name="Google Shape;307;p18"/>
          <p:cNvGrpSpPr/>
          <p:nvPr/>
        </p:nvGrpSpPr>
        <p:grpSpPr>
          <a:xfrm rot="-5400000">
            <a:off x="17608159" y="8578459"/>
            <a:ext cx="997448" cy="362234"/>
            <a:chOff x="0" y="0"/>
            <a:chExt cx="1154854" cy="419398"/>
          </a:xfrm>
        </p:grpSpPr>
        <p:sp>
          <p:nvSpPr>
            <p:cNvPr id="308" name="Google Shape;308;p18"/>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309" name="Google Shape;309;p18"/>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10" name="Google Shape;310;p18"/>
          <p:cNvSpPr/>
          <p:nvPr/>
        </p:nvSpPr>
        <p:spPr>
          <a:xfrm>
            <a:off x="7017597" y="575716"/>
            <a:ext cx="10241703" cy="9063454"/>
          </a:xfrm>
          <a:custGeom>
            <a:rect b="b" l="l" r="r" t="t"/>
            <a:pathLst>
              <a:path extrusionOk="0" h="9063454" w="10241703">
                <a:moveTo>
                  <a:pt x="0" y="0"/>
                </a:moveTo>
                <a:lnTo>
                  <a:pt x="10241703" y="0"/>
                </a:lnTo>
                <a:lnTo>
                  <a:pt x="10241703" y="9063454"/>
                </a:lnTo>
                <a:lnTo>
                  <a:pt x="0" y="9063454"/>
                </a:lnTo>
                <a:lnTo>
                  <a:pt x="0" y="0"/>
                </a:lnTo>
                <a:close/>
              </a:path>
            </a:pathLst>
          </a:custGeom>
          <a:blipFill rotWithShape="1">
            <a:blip r:embed="rId3">
              <a:alphaModFix/>
            </a:blip>
            <a:stretch>
              <a:fillRect b="0" l="0" r="0" t="0"/>
            </a:stretch>
          </a:blipFill>
          <a:ln>
            <a:noFill/>
          </a:ln>
        </p:spPr>
      </p:sp>
      <p:sp>
        <p:nvSpPr>
          <p:cNvPr id="311" name="Google Shape;311;p18"/>
          <p:cNvSpPr txBox="1"/>
          <p:nvPr/>
        </p:nvSpPr>
        <p:spPr>
          <a:xfrm>
            <a:off x="517429" y="1096962"/>
            <a:ext cx="6806715" cy="4372049"/>
          </a:xfrm>
          <a:prstGeom prst="rect">
            <a:avLst/>
          </a:prstGeom>
          <a:noFill/>
          <a:ln>
            <a:noFill/>
          </a:ln>
        </p:spPr>
        <p:txBody>
          <a:bodyPr anchorCtr="0" anchor="t" bIns="0" lIns="0" spcFirstLastPara="1" rIns="0" wrap="square" tIns="0">
            <a:spAutoFit/>
          </a:bodyPr>
          <a:lstStyle/>
          <a:p>
            <a:pPr indent="0" lvl="0" marL="0" marR="0" rtl="0" algn="l">
              <a:lnSpc>
                <a:spcPct val="139991"/>
              </a:lnSpc>
              <a:spcBef>
                <a:spcPts val="0"/>
              </a:spcBef>
              <a:spcAft>
                <a:spcPts val="0"/>
              </a:spcAft>
              <a:buNone/>
            </a:pPr>
            <a:r>
              <a:rPr b="0" i="0" lang="en-US" sz="4966" u="none" cap="none" strike="noStrike">
                <a:solidFill>
                  <a:srgbClr val="FFFFFF"/>
                </a:solidFill>
                <a:latin typeface="Anton"/>
                <a:ea typeface="Anton"/>
                <a:cs typeface="Anton"/>
                <a:sym typeface="Anton"/>
              </a:rPr>
              <a:t>3: HOW DO THE DIFFERENT FEATURE SUCH AS TRANSMISSION TYPE AFFECT THE MSRP, AND HOW DOES THIS VARY BY BODY STYLE?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315" name="Shape 315"/>
        <p:cNvGrpSpPr/>
        <p:nvPr/>
      </p:nvGrpSpPr>
      <p:grpSpPr>
        <a:xfrm>
          <a:off x="0" y="0"/>
          <a:ext cx="0" cy="0"/>
          <a:chOff x="0" y="0"/>
          <a:chExt cx="0" cy="0"/>
        </a:xfrm>
      </p:grpSpPr>
      <p:grpSp>
        <p:nvGrpSpPr>
          <p:cNvPr id="316" name="Google Shape;316;p19"/>
          <p:cNvGrpSpPr/>
          <p:nvPr/>
        </p:nvGrpSpPr>
        <p:grpSpPr>
          <a:xfrm rot="-5400000">
            <a:off x="17608159" y="8578459"/>
            <a:ext cx="997448" cy="362234"/>
            <a:chOff x="0" y="0"/>
            <a:chExt cx="1154854" cy="419398"/>
          </a:xfrm>
        </p:grpSpPr>
        <p:sp>
          <p:nvSpPr>
            <p:cNvPr id="317" name="Google Shape;317;p19"/>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318" name="Google Shape;318;p19"/>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19" name="Google Shape;319;p19"/>
          <p:cNvSpPr/>
          <p:nvPr/>
        </p:nvSpPr>
        <p:spPr>
          <a:xfrm>
            <a:off x="7324145" y="1028700"/>
            <a:ext cx="8826927" cy="8689006"/>
          </a:xfrm>
          <a:custGeom>
            <a:rect b="b" l="l" r="r" t="t"/>
            <a:pathLst>
              <a:path extrusionOk="0" h="8689006" w="8826927">
                <a:moveTo>
                  <a:pt x="0" y="0"/>
                </a:moveTo>
                <a:lnTo>
                  <a:pt x="8826926" y="0"/>
                </a:lnTo>
                <a:lnTo>
                  <a:pt x="8826926" y="8689006"/>
                </a:lnTo>
                <a:lnTo>
                  <a:pt x="0" y="8689006"/>
                </a:lnTo>
                <a:lnTo>
                  <a:pt x="0" y="0"/>
                </a:lnTo>
                <a:close/>
              </a:path>
            </a:pathLst>
          </a:custGeom>
          <a:blipFill rotWithShape="1">
            <a:blip r:embed="rId3">
              <a:alphaModFix/>
            </a:blip>
            <a:stretch>
              <a:fillRect b="0" l="0" r="0" t="0"/>
            </a:stretch>
          </a:blipFill>
          <a:ln>
            <a:noFill/>
          </a:ln>
        </p:spPr>
      </p:sp>
      <p:sp>
        <p:nvSpPr>
          <p:cNvPr id="320" name="Google Shape;320;p19"/>
          <p:cNvSpPr txBox="1"/>
          <p:nvPr/>
        </p:nvSpPr>
        <p:spPr>
          <a:xfrm>
            <a:off x="517429" y="1096962"/>
            <a:ext cx="6806715" cy="3491460"/>
          </a:xfrm>
          <a:prstGeom prst="rect">
            <a:avLst/>
          </a:prstGeom>
          <a:noFill/>
          <a:ln>
            <a:noFill/>
          </a:ln>
        </p:spPr>
        <p:txBody>
          <a:bodyPr anchorCtr="0" anchor="t" bIns="0" lIns="0" spcFirstLastPara="1" rIns="0" wrap="square" tIns="0">
            <a:spAutoFit/>
          </a:bodyPr>
          <a:lstStyle/>
          <a:p>
            <a:pPr indent="0" lvl="0" marL="0" marR="0" rtl="0" algn="l">
              <a:lnSpc>
                <a:spcPct val="139991"/>
              </a:lnSpc>
              <a:spcBef>
                <a:spcPts val="0"/>
              </a:spcBef>
              <a:spcAft>
                <a:spcPts val="0"/>
              </a:spcAft>
              <a:buNone/>
            </a:pPr>
            <a:r>
              <a:rPr b="0" i="0" lang="en-US" sz="4966" u="none" cap="none" strike="noStrike">
                <a:solidFill>
                  <a:srgbClr val="FFFFFF"/>
                </a:solidFill>
                <a:latin typeface="Anton"/>
                <a:ea typeface="Anton"/>
                <a:cs typeface="Anton"/>
                <a:sym typeface="Anton"/>
              </a:rPr>
              <a:t>4: HOW DOES THE FUEL EFFICIENCY OF CARS VARY ACROSS DIFFERENT BODY STYLES AND MODEL YEARS?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93" name="Shape 93"/>
        <p:cNvGrpSpPr/>
        <p:nvPr/>
      </p:nvGrpSpPr>
      <p:grpSpPr>
        <a:xfrm>
          <a:off x="0" y="0"/>
          <a:ext cx="0" cy="0"/>
          <a:chOff x="0" y="0"/>
          <a:chExt cx="0" cy="0"/>
        </a:xfrm>
      </p:grpSpPr>
      <p:grpSp>
        <p:nvGrpSpPr>
          <p:cNvPr id="94" name="Google Shape;94;p2"/>
          <p:cNvGrpSpPr/>
          <p:nvPr/>
        </p:nvGrpSpPr>
        <p:grpSpPr>
          <a:xfrm>
            <a:off x="17293116" y="447580"/>
            <a:ext cx="397367" cy="147050"/>
            <a:chOff x="0" y="-38100"/>
            <a:chExt cx="128243" cy="47458"/>
          </a:xfrm>
        </p:grpSpPr>
        <p:sp>
          <p:nvSpPr>
            <p:cNvPr id="95" name="Google Shape;95;p2"/>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3600"/>
            </a:solidFill>
            <a:ln>
              <a:noFill/>
            </a:ln>
          </p:spPr>
        </p:sp>
        <p:sp>
          <p:nvSpPr>
            <p:cNvPr id="96" name="Google Shape;96;p2"/>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97" name="Google Shape;97;p2"/>
          <p:cNvGrpSpPr/>
          <p:nvPr/>
        </p:nvGrpSpPr>
        <p:grpSpPr>
          <a:xfrm>
            <a:off x="17293116" y="539683"/>
            <a:ext cx="397367" cy="147050"/>
            <a:chOff x="0" y="-38100"/>
            <a:chExt cx="128243" cy="47458"/>
          </a:xfrm>
        </p:grpSpPr>
        <p:sp>
          <p:nvSpPr>
            <p:cNvPr id="98" name="Google Shape;98;p2"/>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3600"/>
            </a:solidFill>
            <a:ln>
              <a:noFill/>
            </a:ln>
          </p:spPr>
        </p:sp>
        <p:sp>
          <p:nvSpPr>
            <p:cNvPr id="99" name="Google Shape;99;p2"/>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00" name="Google Shape;100;p2"/>
          <p:cNvGrpSpPr/>
          <p:nvPr/>
        </p:nvGrpSpPr>
        <p:grpSpPr>
          <a:xfrm rot="-5400000">
            <a:off x="17608159" y="8578459"/>
            <a:ext cx="997448" cy="362234"/>
            <a:chOff x="0" y="0"/>
            <a:chExt cx="1154854" cy="419398"/>
          </a:xfrm>
        </p:grpSpPr>
        <p:sp>
          <p:nvSpPr>
            <p:cNvPr id="101" name="Google Shape;101;p2"/>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102" name="Google Shape;102;p2"/>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03" name="Google Shape;103;p2"/>
          <p:cNvSpPr/>
          <p:nvPr/>
        </p:nvSpPr>
        <p:spPr>
          <a:xfrm>
            <a:off x="669189" y="527199"/>
            <a:ext cx="268543" cy="193351"/>
          </a:xfrm>
          <a:custGeom>
            <a:rect b="b" l="l" r="r" t="t"/>
            <a:pathLst>
              <a:path extrusionOk="0" h="193351" w="268543">
                <a:moveTo>
                  <a:pt x="0" y="0"/>
                </a:moveTo>
                <a:lnTo>
                  <a:pt x="268544" y="0"/>
                </a:lnTo>
                <a:lnTo>
                  <a:pt x="268544" y="193351"/>
                </a:lnTo>
                <a:lnTo>
                  <a:pt x="0" y="193351"/>
                </a:lnTo>
                <a:lnTo>
                  <a:pt x="0" y="0"/>
                </a:lnTo>
                <a:close/>
              </a:path>
            </a:pathLst>
          </a:custGeom>
          <a:blipFill rotWithShape="1">
            <a:blip r:embed="rId3">
              <a:alphaModFix/>
            </a:blip>
            <a:stretch>
              <a:fillRect b="0" l="0" r="0" t="0"/>
            </a:stretch>
          </a:blipFill>
          <a:ln>
            <a:noFill/>
          </a:ln>
        </p:spPr>
      </p:sp>
      <p:sp>
        <p:nvSpPr>
          <p:cNvPr id="104" name="Google Shape;104;p2"/>
          <p:cNvSpPr/>
          <p:nvPr/>
        </p:nvSpPr>
        <p:spPr>
          <a:xfrm>
            <a:off x="2867809" y="2342873"/>
            <a:ext cx="5002012" cy="5601253"/>
          </a:xfrm>
          <a:custGeom>
            <a:rect b="b" l="l" r="r" t="t"/>
            <a:pathLst>
              <a:path extrusionOk="0" h="7110730" w="6350000">
                <a:moveTo>
                  <a:pt x="6350000" y="4700270"/>
                </a:moveTo>
                <a:lnTo>
                  <a:pt x="0" y="7110730"/>
                </a:lnTo>
                <a:lnTo>
                  <a:pt x="0" y="2410460"/>
                </a:lnTo>
                <a:lnTo>
                  <a:pt x="6350000" y="0"/>
                </a:lnTo>
                <a:close/>
              </a:path>
            </a:pathLst>
          </a:custGeom>
          <a:solidFill>
            <a:srgbClr val="FF3600"/>
          </a:solidFill>
          <a:ln cap="flat" cmpd="sng" w="12700">
            <a:solidFill>
              <a:srgbClr val="000000"/>
            </a:solidFill>
            <a:prstDash val="solid"/>
            <a:round/>
            <a:headEnd len="sm" w="sm" type="none"/>
            <a:tailEnd len="sm" w="sm" type="none"/>
          </a:ln>
        </p:spPr>
      </p:sp>
      <p:sp>
        <p:nvSpPr>
          <p:cNvPr id="105" name="Google Shape;105;p2"/>
          <p:cNvSpPr/>
          <p:nvPr/>
        </p:nvSpPr>
        <p:spPr>
          <a:xfrm>
            <a:off x="1028700" y="1028700"/>
            <a:ext cx="5002012" cy="5601253"/>
          </a:xfrm>
          <a:custGeom>
            <a:rect b="b" l="l" r="r" t="t"/>
            <a:pathLst>
              <a:path extrusionOk="0" h="7110730" w="6350000">
                <a:moveTo>
                  <a:pt x="6350000" y="4700270"/>
                </a:moveTo>
                <a:lnTo>
                  <a:pt x="0" y="7110730"/>
                </a:lnTo>
                <a:lnTo>
                  <a:pt x="0" y="2410460"/>
                </a:lnTo>
                <a:lnTo>
                  <a:pt x="6350000" y="0"/>
                </a:lnTo>
                <a:close/>
              </a:path>
            </a:pathLst>
          </a:custGeom>
          <a:blipFill rotWithShape="1">
            <a:blip r:embed="rId4">
              <a:alphaModFix/>
            </a:blip>
            <a:stretch>
              <a:fillRect b="0" l="-49533" r="-49531" t="0"/>
            </a:stretch>
          </a:blipFill>
          <a:ln>
            <a:noFill/>
          </a:ln>
        </p:spPr>
      </p:sp>
      <p:sp>
        <p:nvSpPr>
          <p:cNvPr id="106" name="Google Shape;106;p2"/>
          <p:cNvSpPr/>
          <p:nvPr/>
        </p:nvSpPr>
        <p:spPr>
          <a:xfrm>
            <a:off x="4577036" y="3657047"/>
            <a:ext cx="5002012" cy="5601253"/>
          </a:xfrm>
          <a:custGeom>
            <a:rect b="b" l="l" r="r" t="t"/>
            <a:pathLst>
              <a:path extrusionOk="0" h="7110730" w="6350000">
                <a:moveTo>
                  <a:pt x="6350000" y="4700270"/>
                </a:moveTo>
                <a:lnTo>
                  <a:pt x="0" y="7110730"/>
                </a:lnTo>
                <a:lnTo>
                  <a:pt x="0" y="2410460"/>
                </a:lnTo>
                <a:lnTo>
                  <a:pt x="6350000" y="0"/>
                </a:lnTo>
                <a:close/>
              </a:path>
            </a:pathLst>
          </a:custGeom>
          <a:blipFill rotWithShape="1">
            <a:blip r:embed="rId5">
              <a:alphaModFix/>
            </a:blip>
            <a:stretch>
              <a:fillRect b="0" l="0" r="-68072" t="0"/>
            </a:stretch>
          </a:blipFill>
          <a:ln>
            <a:noFill/>
          </a:ln>
        </p:spPr>
      </p:sp>
      <p:sp>
        <p:nvSpPr>
          <p:cNvPr id="107" name="Google Shape;107;p2"/>
          <p:cNvSpPr/>
          <p:nvPr/>
        </p:nvSpPr>
        <p:spPr>
          <a:xfrm flipH="1">
            <a:off x="11246521" y="2766059"/>
            <a:ext cx="2551068" cy="130297"/>
          </a:xfrm>
          <a:custGeom>
            <a:rect b="b" l="l" r="r" t="t"/>
            <a:pathLst>
              <a:path extrusionOk="0" h="130297" w="2551068">
                <a:moveTo>
                  <a:pt x="2551068" y="0"/>
                </a:moveTo>
                <a:lnTo>
                  <a:pt x="0" y="0"/>
                </a:lnTo>
                <a:lnTo>
                  <a:pt x="0" y="130297"/>
                </a:lnTo>
                <a:lnTo>
                  <a:pt x="2551068" y="130297"/>
                </a:lnTo>
                <a:lnTo>
                  <a:pt x="2551068" y="0"/>
                </a:lnTo>
                <a:close/>
              </a:path>
            </a:pathLst>
          </a:custGeom>
          <a:blipFill rotWithShape="1">
            <a:blip r:embed="rId6">
              <a:alphaModFix/>
            </a:blip>
            <a:stretch>
              <a:fillRect b="0" l="0" r="0" t="0"/>
            </a:stretch>
          </a:blipFill>
          <a:ln>
            <a:noFill/>
          </a:ln>
        </p:spPr>
      </p:sp>
      <p:graphicFrame>
        <p:nvGraphicFramePr>
          <p:cNvPr id="108" name="Google Shape;108;p2"/>
          <p:cNvGraphicFramePr/>
          <p:nvPr/>
        </p:nvGraphicFramePr>
        <p:xfrm>
          <a:off x="10232146" y="4390251"/>
          <a:ext cx="3000000" cy="3000000"/>
        </p:xfrm>
        <a:graphic>
          <a:graphicData uri="http://schemas.openxmlformats.org/drawingml/2006/table">
            <a:tbl>
              <a:tblPr>
                <a:noFill/>
                <a:tableStyleId>{DA420BA8-4FB4-46C7-840C-35B73A029719}</a:tableStyleId>
              </a:tblPr>
              <a:tblGrid>
                <a:gridCol w="1565075"/>
                <a:gridCol w="5750125"/>
              </a:tblGrid>
              <a:tr h="1026800">
                <a:tc>
                  <a:txBody>
                    <a:bodyPr/>
                    <a:lstStyle/>
                    <a:p>
                      <a:pPr indent="0" lvl="0" marL="0" marR="0" rtl="0" algn="ctr">
                        <a:lnSpc>
                          <a:spcPct val="140021"/>
                        </a:lnSpc>
                        <a:spcBef>
                          <a:spcPts val="0"/>
                        </a:spcBef>
                        <a:spcAft>
                          <a:spcPts val="0"/>
                        </a:spcAft>
                        <a:buNone/>
                      </a:pPr>
                      <a:r>
                        <a:rPr lang="en-US" sz="1899" u="none" cap="none" strike="noStrike">
                          <a:solidFill>
                            <a:srgbClr val="FFFFFF"/>
                          </a:solidFill>
                          <a:latin typeface="Arial"/>
                          <a:ea typeface="Arial"/>
                          <a:cs typeface="Arial"/>
                          <a:sym typeface="Arial"/>
                        </a:rPr>
                        <a:t>1</a:t>
                      </a:r>
                      <a:endParaRPr sz="1100" u="none" cap="none" strike="noStrike"/>
                    </a:p>
                  </a:txBody>
                  <a:tcPr marT="190500" marB="190500" marR="190500" marL="190500"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ctr">
                        <a:lnSpc>
                          <a:spcPct val="140021"/>
                        </a:lnSpc>
                        <a:spcBef>
                          <a:spcPts val="0"/>
                        </a:spcBef>
                        <a:spcAft>
                          <a:spcPts val="0"/>
                        </a:spcAft>
                        <a:buNone/>
                      </a:pPr>
                      <a:r>
                        <a:rPr lang="en-US" sz="1899" u="none" cap="none" strike="noStrike">
                          <a:solidFill>
                            <a:srgbClr val="FFFFFF"/>
                          </a:solidFill>
                          <a:latin typeface="Arial"/>
                          <a:ea typeface="Arial"/>
                          <a:cs typeface="Arial"/>
                          <a:sym typeface="Arial"/>
                        </a:rPr>
                        <a:t>Project Description</a:t>
                      </a:r>
                      <a:endParaRPr sz="1100" u="none" cap="none" strike="noStrike"/>
                    </a:p>
                  </a:txBody>
                  <a:tcPr marT="190500" marB="190500" marR="190500" marL="190500"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1026800">
                <a:tc>
                  <a:txBody>
                    <a:bodyPr/>
                    <a:lstStyle/>
                    <a:p>
                      <a:pPr indent="0" lvl="0" marL="0" marR="0" rtl="0" algn="ctr">
                        <a:lnSpc>
                          <a:spcPct val="140021"/>
                        </a:lnSpc>
                        <a:spcBef>
                          <a:spcPts val="0"/>
                        </a:spcBef>
                        <a:spcAft>
                          <a:spcPts val="0"/>
                        </a:spcAft>
                        <a:buNone/>
                      </a:pPr>
                      <a:r>
                        <a:rPr lang="en-US" sz="1899" u="none" cap="none" strike="noStrike">
                          <a:solidFill>
                            <a:srgbClr val="FFFFFF"/>
                          </a:solidFill>
                          <a:latin typeface="Arial"/>
                          <a:ea typeface="Arial"/>
                          <a:cs typeface="Arial"/>
                          <a:sym typeface="Arial"/>
                        </a:rPr>
                        <a:t>2</a:t>
                      </a:r>
                      <a:endParaRPr sz="1100" u="none" cap="none" strike="noStrike"/>
                    </a:p>
                  </a:txBody>
                  <a:tcPr marT="190500" marB="190500" marR="190500" marL="190500"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ctr">
                        <a:lnSpc>
                          <a:spcPct val="140021"/>
                        </a:lnSpc>
                        <a:spcBef>
                          <a:spcPts val="0"/>
                        </a:spcBef>
                        <a:spcAft>
                          <a:spcPts val="0"/>
                        </a:spcAft>
                        <a:buNone/>
                      </a:pPr>
                      <a:r>
                        <a:rPr lang="en-US" sz="1899" u="none" cap="none" strike="noStrike">
                          <a:solidFill>
                            <a:srgbClr val="FFFFFF"/>
                          </a:solidFill>
                          <a:latin typeface="Arial"/>
                          <a:ea typeface="Arial"/>
                          <a:cs typeface="Arial"/>
                          <a:sym typeface="Arial"/>
                        </a:rPr>
                        <a:t>Tech Stack used </a:t>
                      </a:r>
                      <a:endParaRPr sz="1100" u="none" cap="none" strike="noStrike"/>
                    </a:p>
                  </a:txBody>
                  <a:tcPr marT="190500" marB="190500" marR="190500" marL="190500"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1026800">
                <a:tc>
                  <a:txBody>
                    <a:bodyPr/>
                    <a:lstStyle/>
                    <a:p>
                      <a:pPr indent="0" lvl="0" marL="0" marR="0" rtl="0" algn="ctr">
                        <a:lnSpc>
                          <a:spcPct val="140021"/>
                        </a:lnSpc>
                        <a:spcBef>
                          <a:spcPts val="0"/>
                        </a:spcBef>
                        <a:spcAft>
                          <a:spcPts val="0"/>
                        </a:spcAft>
                        <a:buNone/>
                      </a:pPr>
                      <a:r>
                        <a:rPr lang="en-US" sz="1899" u="none" cap="none" strike="noStrike">
                          <a:solidFill>
                            <a:srgbClr val="FFFFFF"/>
                          </a:solidFill>
                          <a:latin typeface="Arial"/>
                          <a:ea typeface="Arial"/>
                          <a:cs typeface="Arial"/>
                          <a:sym typeface="Arial"/>
                        </a:rPr>
                        <a:t>3</a:t>
                      </a:r>
                      <a:endParaRPr sz="1100" u="none" cap="none" strike="noStrike"/>
                    </a:p>
                  </a:txBody>
                  <a:tcPr marT="190500" marB="190500" marR="190500" marL="190500"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ctr">
                        <a:lnSpc>
                          <a:spcPct val="140021"/>
                        </a:lnSpc>
                        <a:spcBef>
                          <a:spcPts val="0"/>
                        </a:spcBef>
                        <a:spcAft>
                          <a:spcPts val="0"/>
                        </a:spcAft>
                        <a:buNone/>
                      </a:pPr>
                      <a:r>
                        <a:rPr lang="en-US" sz="1899" u="none" cap="none" strike="noStrike">
                          <a:solidFill>
                            <a:srgbClr val="FFFFFF"/>
                          </a:solidFill>
                          <a:latin typeface="Arial"/>
                          <a:ea typeface="Arial"/>
                          <a:cs typeface="Arial"/>
                          <a:sym typeface="Arial"/>
                        </a:rPr>
                        <a:t>Approach</a:t>
                      </a:r>
                      <a:endParaRPr sz="1100" u="none" cap="none" strike="noStrike"/>
                    </a:p>
                  </a:txBody>
                  <a:tcPr marT="190500" marB="190500" marR="190500" marL="190500"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1026800">
                <a:tc>
                  <a:txBody>
                    <a:bodyPr/>
                    <a:lstStyle/>
                    <a:p>
                      <a:pPr indent="0" lvl="0" marL="0" marR="0" rtl="0" algn="ctr">
                        <a:lnSpc>
                          <a:spcPct val="140021"/>
                        </a:lnSpc>
                        <a:spcBef>
                          <a:spcPts val="0"/>
                        </a:spcBef>
                        <a:spcAft>
                          <a:spcPts val="0"/>
                        </a:spcAft>
                        <a:buNone/>
                      </a:pPr>
                      <a:r>
                        <a:rPr lang="en-US" sz="1899" u="none" cap="none" strike="noStrike">
                          <a:solidFill>
                            <a:srgbClr val="FFFFFF"/>
                          </a:solidFill>
                          <a:latin typeface="Arial"/>
                          <a:ea typeface="Arial"/>
                          <a:cs typeface="Arial"/>
                          <a:sym typeface="Arial"/>
                        </a:rPr>
                        <a:t>4</a:t>
                      </a:r>
                      <a:endParaRPr sz="1100" u="none" cap="none" strike="noStrike"/>
                    </a:p>
                  </a:txBody>
                  <a:tcPr marT="190500" marB="190500" marR="190500" marL="190500"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ctr">
                        <a:lnSpc>
                          <a:spcPct val="140021"/>
                        </a:lnSpc>
                        <a:spcBef>
                          <a:spcPts val="0"/>
                        </a:spcBef>
                        <a:spcAft>
                          <a:spcPts val="0"/>
                        </a:spcAft>
                        <a:buNone/>
                      </a:pPr>
                      <a:r>
                        <a:rPr lang="en-US" sz="1899" u="none" cap="none" strike="noStrike">
                          <a:solidFill>
                            <a:srgbClr val="FFFFFF"/>
                          </a:solidFill>
                          <a:latin typeface="Arial"/>
                          <a:ea typeface="Arial"/>
                          <a:cs typeface="Arial"/>
                          <a:sym typeface="Arial"/>
                        </a:rPr>
                        <a:t>Analysis</a:t>
                      </a:r>
                      <a:endParaRPr sz="1100" u="none" cap="none" strike="noStrike"/>
                    </a:p>
                  </a:txBody>
                  <a:tcPr marT="190500" marB="190500" marR="190500" marL="190500"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1026800">
                <a:tc>
                  <a:txBody>
                    <a:bodyPr/>
                    <a:lstStyle/>
                    <a:p>
                      <a:pPr indent="0" lvl="0" marL="0" marR="0" rtl="0" algn="ctr">
                        <a:lnSpc>
                          <a:spcPct val="140021"/>
                        </a:lnSpc>
                        <a:spcBef>
                          <a:spcPts val="0"/>
                        </a:spcBef>
                        <a:spcAft>
                          <a:spcPts val="0"/>
                        </a:spcAft>
                        <a:buNone/>
                      </a:pPr>
                      <a:r>
                        <a:rPr lang="en-US" sz="1899" u="none" cap="none" strike="noStrike">
                          <a:solidFill>
                            <a:srgbClr val="FFFFFF"/>
                          </a:solidFill>
                          <a:latin typeface="Arial"/>
                          <a:ea typeface="Arial"/>
                          <a:cs typeface="Arial"/>
                          <a:sym typeface="Arial"/>
                        </a:rPr>
                        <a:t>5</a:t>
                      </a:r>
                      <a:endParaRPr sz="1100" u="none" cap="none" strike="noStrike"/>
                    </a:p>
                  </a:txBody>
                  <a:tcPr marT="190500" marB="190500" marR="190500" marL="190500"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ctr">
                        <a:lnSpc>
                          <a:spcPct val="140021"/>
                        </a:lnSpc>
                        <a:spcBef>
                          <a:spcPts val="0"/>
                        </a:spcBef>
                        <a:spcAft>
                          <a:spcPts val="0"/>
                        </a:spcAft>
                        <a:buNone/>
                      </a:pPr>
                      <a:r>
                        <a:rPr lang="en-US" sz="1899" u="none" cap="none" strike="noStrike">
                          <a:solidFill>
                            <a:srgbClr val="FFFFFF"/>
                          </a:solidFill>
                          <a:latin typeface="Arial"/>
                          <a:ea typeface="Arial"/>
                          <a:cs typeface="Arial"/>
                          <a:sym typeface="Arial"/>
                        </a:rPr>
                        <a:t>Insights</a:t>
                      </a:r>
                      <a:endParaRPr sz="1100" u="none" cap="none" strike="noStrike"/>
                    </a:p>
                  </a:txBody>
                  <a:tcPr marT="190500" marB="190500" marR="190500" marL="190500" anchor="ctr">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bl>
          </a:graphicData>
        </a:graphic>
      </p:graphicFrame>
      <p:sp>
        <p:nvSpPr>
          <p:cNvPr id="109" name="Google Shape;109;p2"/>
          <p:cNvSpPr txBox="1"/>
          <p:nvPr/>
        </p:nvSpPr>
        <p:spPr>
          <a:xfrm>
            <a:off x="1028700" y="498624"/>
            <a:ext cx="980073" cy="24059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Anton"/>
                <a:ea typeface="Anton"/>
                <a:cs typeface="Anton"/>
                <a:sym typeface="Anton"/>
              </a:rPr>
              <a:t>BORCELLE</a:t>
            </a:r>
            <a:endParaRPr/>
          </a:p>
        </p:txBody>
      </p:sp>
      <p:sp>
        <p:nvSpPr>
          <p:cNvPr id="110" name="Google Shape;110;p2"/>
          <p:cNvSpPr txBox="1"/>
          <p:nvPr/>
        </p:nvSpPr>
        <p:spPr>
          <a:xfrm>
            <a:off x="15940842" y="517674"/>
            <a:ext cx="9784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Contact</a:t>
            </a:r>
            <a:endParaRPr/>
          </a:p>
        </p:txBody>
      </p:sp>
      <p:sp>
        <p:nvSpPr>
          <p:cNvPr id="111" name="Google Shape;111;p2"/>
          <p:cNvSpPr txBox="1"/>
          <p:nvPr/>
        </p:nvSpPr>
        <p:spPr>
          <a:xfrm>
            <a:off x="14385046" y="517674"/>
            <a:ext cx="1060497"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About Us</a:t>
            </a:r>
            <a:endParaRPr/>
          </a:p>
        </p:txBody>
      </p:sp>
      <p:sp>
        <p:nvSpPr>
          <p:cNvPr id="112" name="Google Shape;112;p2"/>
          <p:cNvSpPr txBox="1"/>
          <p:nvPr/>
        </p:nvSpPr>
        <p:spPr>
          <a:xfrm>
            <a:off x="13154289" y="517674"/>
            <a:ext cx="735456"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Service</a:t>
            </a:r>
            <a:endParaRPr/>
          </a:p>
        </p:txBody>
      </p:sp>
      <p:sp>
        <p:nvSpPr>
          <p:cNvPr id="113" name="Google Shape;113;p2"/>
          <p:cNvSpPr txBox="1"/>
          <p:nvPr/>
        </p:nvSpPr>
        <p:spPr>
          <a:xfrm>
            <a:off x="11898530" y="517674"/>
            <a:ext cx="8097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Home</a:t>
            </a:r>
            <a:endParaRPr/>
          </a:p>
        </p:txBody>
      </p:sp>
      <p:sp>
        <p:nvSpPr>
          <p:cNvPr id="114" name="Google Shape;114;p2"/>
          <p:cNvSpPr txBox="1"/>
          <p:nvPr/>
        </p:nvSpPr>
        <p:spPr>
          <a:xfrm>
            <a:off x="11246521" y="2889242"/>
            <a:ext cx="5672782" cy="1111251"/>
          </a:xfrm>
          <a:prstGeom prst="rect">
            <a:avLst/>
          </a:prstGeom>
          <a:noFill/>
          <a:ln>
            <a:noFill/>
          </a:ln>
        </p:spPr>
        <p:txBody>
          <a:bodyPr anchorCtr="0" anchor="t" bIns="0" lIns="0" spcFirstLastPara="1" rIns="0" wrap="square" tIns="0">
            <a:spAutoFit/>
          </a:bodyPr>
          <a:lstStyle/>
          <a:p>
            <a:pPr indent="0" lvl="0" marL="0" marR="0" rtl="0" algn="l">
              <a:lnSpc>
                <a:spcPct val="140006"/>
              </a:lnSpc>
              <a:spcBef>
                <a:spcPts val="0"/>
              </a:spcBef>
              <a:spcAft>
                <a:spcPts val="0"/>
              </a:spcAft>
              <a:buNone/>
            </a:pPr>
            <a:r>
              <a:rPr b="0" i="0" lang="en-US" sz="6499" u="none" cap="none" strike="noStrike">
                <a:solidFill>
                  <a:srgbClr val="FFFFFF"/>
                </a:solidFill>
                <a:latin typeface="Anton"/>
                <a:ea typeface="Anton"/>
                <a:cs typeface="Anton"/>
                <a:sym typeface="Anton"/>
              </a:rPr>
              <a:t>TABLE OF CONTENT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324" name="Shape 324"/>
        <p:cNvGrpSpPr/>
        <p:nvPr/>
      </p:nvGrpSpPr>
      <p:grpSpPr>
        <a:xfrm>
          <a:off x="0" y="0"/>
          <a:ext cx="0" cy="0"/>
          <a:chOff x="0" y="0"/>
          <a:chExt cx="0" cy="0"/>
        </a:xfrm>
      </p:grpSpPr>
      <p:grpSp>
        <p:nvGrpSpPr>
          <p:cNvPr id="325" name="Google Shape;325;p20"/>
          <p:cNvGrpSpPr/>
          <p:nvPr/>
        </p:nvGrpSpPr>
        <p:grpSpPr>
          <a:xfrm rot="-5400000">
            <a:off x="17608159" y="8578459"/>
            <a:ext cx="997448" cy="362234"/>
            <a:chOff x="0" y="0"/>
            <a:chExt cx="1154854" cy="419398"/>
          </a:xfrm>
        </p:grpSpPr>
        <p:sp>
          <p:nvSpPr>
            <p:cNvPr id="326" name="Google Shape;326;p20"/>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327" name="Google Shape;327;p20"/>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28" name="Google Shape;328;p20"/>
          <p:cNvSpPr/>
          <p:nvPr/>
        </p:nvSpPr>
        <p:spPr>
          <a:xfrm>
            <a:off x="517429" y="3588432"/>
            <a:ext cx="17408337" cy="6012681"/>
          </a:xfrm>
          <a:custGeom>
            <a:rect b="b" l="l" r="r" t="t"/>
            <a:pathLst>
              <a:path extrusionOk="0" h="6012681" w="17408337">
                <a:moveTo>
                  <a:pt x="0" y="0"/>
                </a:moveTo>
                <a:lnTo>
                  <a:pt x="17408337" y="0"/>
                </a:lnTo>
                <a:lnTo>
                  <a:pt x="17408337" y="6012681"/>
                </a:lnTo>
                <a:lnTo>
                  <a:pt x="0" y="6012681"/>
                </a:lnTo>
                <a:lnTo>
                  <a:pt x="0" y="0"/>
                </a:lnTo>
                <a:close/>
              </a:path>
            </a:pathLst>
          </a:custGeom>
          <a:blipFill rotWithShape="1">
            <a:blip r:embed="rId3">
              <a:alphaModFix/>
            </a:blip>
            <a:stretch>
              <a:fillRect b="0" l="0" r="0" t="0"/>
            </a:stretch>
          </a:blipFill>
          <a:ln>
            <a:noFill/>
          </a:ln>
        </p:spPr>
      </p:sp>
      <p:sp>
        <p:nvSpPr>
          <p:cNvPr id="329" name="Google Shape;329;p20"/>
          <p:cNvSpPr txBox="1"/>
          <p:nvPr/>
        </p:nvSpPr>
        <p:spPr>
          <a:xfrm>
            <a:off x="517429" y="1096962"/>
            <a:ext cx="17021226" cy="1730283"/>
          </a:xfrm>
          <a:prstGeom prst="rect">
            <a:avLst/>
          </a:prstGeom>
          <a:noFill/>
          <a:ln>
            <a:noFill/>
          </a:ln>
        </p:spPr>
        <p:txBody>
          <a:bodyPr anchorCtr="0" anchor="t" bIns="0" lIns="0" spcFirstLastPara="1" rIns="0" wrap="square" tIns="0">
            <a:spAutoFit/>
          </a:bodyPr>
          <a:lstStyle/>
          <a:p>
            <a:pPr indent="0" lvl="0" marL="0" marR="0" rtl="0" algn="l">
              <a:lnSpc>
                <a:spcPct val="139991"/>
              </a:lnSpc>
              <a:spcBef>
                <a:spcPts val="0"/>
              </a:spcBef>
              <a:spcAft>
                <a:spcPts val="0"/>
              </a:spcAft>
              <a:buNone/>
            </a:pPr>
            <a:r>
              <a:rPr b="0" i="0" lang="en-US" sz="4966" u="none" cap="none" strike="noStrike">
                <a:solidFill>
                  <a:srgbClr val="FFFFFF"/>
                </a:solidFill>
                <a:latin typeface="Anton"/>
                <a:ea typeface="Anton"/>
                <a:cs typeface="Anton"/>
                <a:sym typeface="Anton"/>
              </a:rPr>
              <a:t>4: HOW DOES THE FUEL EFFICIENCY OF CARS VARY ACROSS DIFFERENT BODY STYLES AND MODEL YEARS?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333" name="Shape 333"/>
        <p:cNvGrpSpPr/>
        <p:nvPr/>
      </p:nvGrpSpPr>
      <p:grpSpPr>
        <a:xfrm>
          <a:off x="0" y="0"/>
          <a:ext cx="0" cy="0"/>
          <a:chOff x="0" y="0"/>
          <a:chExt cx="0" cy="0"/>
        </a:xfrm>
      </p:grpSpPr>
      <p:grpSp>
        <p:nvGrpSpPr>
          <p:cNvPr id="334" name="Google Shape;334;p21"/>
          <p:cNvGrpSpPr/>
          <p:nvPr/>
        </p:nvGrpSpPr>
        <p:grpSpPr>
          <a:xfrm rot="-5400000">
            <a:off x="17608159" y="8578459"/>
            <a:ext cx="997448" cy="362234"/>
            <a:chOff x="0" y="0"/>
            <a:chExt cx="1154854" cy="419398"/>
          </a:xfrm>
        </p:grpSpPr>
        <p:sp>
          <p:nvSpPr>
            <p:cNvPr id="335" name="Google Shape;335;p21"/>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336" name="Google Shape;336;p21"/>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37" name="Google Shape;337;p21"/>
          <p:cNvSpPr/>
          <p:nvPr/>
        </p:nvSpPr>
        <p:spPr>
          <a:xfrm>
            <a:off x="6291298" y="480285"/>
            <a:ext cx="9570362" cy="9350859"/>
          </a:xfrm>
          <a:custGeom>
            <a:rect b="b" l="l" r="r" t="t"/>
            <a:pathLst>
              <a:path extrusionOk="0" h="9350859" w="9570362">
                <a:moveTo>
                  <a:pt x="0" y="0"/>
                </a:moveTo>
                <a:lnTo>
                  <a:pt x="9570363" y="0"/>
                </a:lnTo>
                <a:lnTo>
                  <a:pt x="9570363" y="9350859"/>
                </a:lnTo>
                <a:lnTo>
                  <a:pt x="0" y="9350859"/>
                </a:lnTo>
                <a:lnTo>
                  <a:pt x="0" y="0"/>
                </a:lnTo>
                <a:close/>
              </a:path>
            </a:pathLst>
          </a:custGeom>
          <a:blipFill rotWithShape="1">
            <a:blip r:embed="rId3">
              <a:alphaModFix/>
            </a:blip>
            <a:stretch>
              <a:fillRect b="0" l="0" r="0" t="0"/>
            </a:stretch>
          </a:blipFill>
          <a:ln>
            <a:noFill/>
          </a:ln>
        </p:spPr>
      </p:sp>
      <p:sp>
        <p:nvSpPr>
          <p:cNvPr id="338" name="Google Shape;338;p21"/>
          <p:cNvSpPr txBox="1"/>
          <p:nvPr/>
        </p:nvSpPr>
        <p:spPr>
          <a:xfrm>
            <a:off x="517429" y="1096962"/>
            <a:ext cx="6806715" cy="3491460"/>
          </a:xfrm>
          <a:prstGeom prst="rect">
            <a:avLst/>
          </a:prstGeom>
          <a:noFill/>
          <a:ln>
            <a:noFill/>
          </a:ln>
        </p:spPr>
        <p:txBody>
          <a:bodyPr anchorCtr="0" anchor="t" bIns="0" lIns="0" spcFirstLastPara="1" rIns="0" wrap="square" tIns="0">
            <a:spAutoFit/>
          </a:bodyPr>
          <a:lstStyle/>
          <a:p>
            <a:pPr indent="0" lvl="0" marL="0" marR="0" rtl="0" algn="l">
              <a:lnSpc>
                <a:spcPct val="139991"/>
              </a:lnSpc>
              <a:spcBef>
                <a:spcPts val="0"/>
              </a:spcBef>
              <a:spcAft>
                <a:spcPts val="0"/>
              </a:spcAft>
              <a:buNone/>
            </a:pPr>
            <a:r>
              <a:rPr b="0" i="0" lang="en-US" sz="4966" u="none" cap="none" strike="noStrike">
                <a:solidFill>
                  <a:srgbClr val="FFFFFF"/>
                </a:solidFill>
                <a:latin typeface="Anton"/>
                <a:ea typeface="Anton"/>
                <a:cs typeface="Anton"/>
                <a:sym typeface="Anton"/>
              </a:rPr>
              <a:t> 5: HOW DOES THE CAR'S HORSEPOWER, MPG, AND PRICE VARY ACROSS DIFFERENT BRANDS?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342" name="Shape 342"/>
        <p:cNvGrpSpPr/>
        <p:nvPr/>
      </p:nvGrpSpPr>
      <p:grpSpPr>
        <a:xfrm>
          <a:off x="0" y="0"/>
          <a:ext cx="0" cy="0"/>
          <a:chOff x="0" y="0"/>
          <a:chExt cx="0" cy="0"/>
        </a:xfrm>
      </p:grpSpPr>
      <p:grpSp>
        <p:nvGrpSpPr>
          <p:cNvPr id="343" name="Google Shape;343;p22"/>
          <p:cNvGrpSpPr/>
          <p:nvPr/>
        </p:nvGrpSpPr>
        <p:grpSpPr>
          <a:xfrm rot="-5400000">
            <a:off x="17608159" y="8578459"/>
            <a:ext cx="997448" cy="362234"/>
            <a:chOff x="0" y="0"/>
            <a:chExt cx="1154854" cy="419398"/>
          </a:xfrm>
        </p:grpSpPr>
        <p:sp>
          <p:nvSpPr>
            <p:cNvPr id="344" name="Google Shape;344;p22"/>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345" name="Google Shape;345;p22"/>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46" name="Google Shape;346;p22"/>
          <p:cNvSpPr/>
          <p:nvPr/>
        </p:nvSpPr>
        <p:spPr>
          <a:xfrm>
            <a:off x="6377960" y="502790"/>
            <a:ext cx="9014097" cy="9351073"/>
          </a:xfrm>
          <a:custGeom>
            <a:rect b="b" l="l" r="r" t="t"/>
            <a:pathLst>
              <a:path extrusionOk="0" h="9351073" w="9014097">
                <a:moveTo>
                  <a:pt x="0" y="0"/>
                </a:moveTo>
                <a:lnTo>
                  <a:pt x="9014098" y="0"/>
                </a:lnTo>
                <a:lnTo>
                  <a:pt x="9014098" y="9351073"/>
                </a:lnTo>
                <a:lnTo>
                  <a:pt x="0" y="9351073"/>
                </a:lnTo>
                <a:lnTo>
                  <a:pt x="0" y="0"/>
                </a:lnTo>
                <a:close/>
              </a:path>
            </a:pathLst>
          </a:custGeom>
          <a:blipFill rotWithShape="1">
            <a:blip r:embed="rId3">
              <a:alphaModFix/>
            </a:blip>
            <a:stretch>
              <a:fillRect b="0" l="0" r="0" t="0"/>
            </a:stretch>
          </a:blipFill>
          <a:ln>
            <a:noFill/>
          </a:ln>
        </p:spPr>
      </p:sp>
      <p:sp>
        <p:nvSpPr>
          <p:cNvPr id="347" name="Google Shape;347;p22"/>
          <p:cNvSpPr txBox="1"/>
          <p:nvPr/>
        </p:nvSpPr>
        <p:spPr>
          <a:xfrm>
            <a:off x="517429" y="1096962"/>
            <a:ext cx="6806715" cy="3491460"/>
          </a:xfrm>
          <a:prstGeom prst="rect">
            <a:avLst/>
          </a:prstGeom>
          <a:noFill/>
          <a:ln>
            <a:noFill/>
          </a:ln>
        </p:spPr>
        <p:txBody>
          <a:bodyPr anchorCtr="0" anchor="t" bIns="0" lIns="0" spcFirstLastPara="1" rIns="0" wrap="square" tIns="0">
            <a:spAutoFit/>
          </a:bodyPr>
          <a:lstStyle/>
          <a:p>
            <a:pPr indent="0" lvl="0" marL="0" marR="0" rtl="0" algn="l">
              <a:lnSpc>
                <a:spcPct val="139991"/>
              </a:lnSpc>
              <a:spcBef>
                <a:spcPts val="0"/>
              </a:spcBef>
              <a:spcAft>
                <a:spcPts val="0"/>
              </a:spcAft>
              <a:buNone/>
            </a:pPr>
            <a:r>
              <a:rPr b="0" i="0" lang="en-US" sz="4966" u="none" cap="none" strike="noStrike">
                <a:solidFill>
                  <a:srgbClr val="FFFFFF"/>
                </a:solidFill>
                <a:latin typeface="Anton"/>
                <a:ea typeface="Anton"/>
                <a:cs typeface="Anton"/>
                <a:sym typeface="Anton"/>
              </a:rPr>
              <a:t> 5: HOW DOES THE CAR'S HORSEPOWER, MPG, AND PRICE VARY ACROSS DIFFERENT BRANDS?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351" name="Shape 351"/>
        <p:cNvGrpSpPr/>
        <p:nvPr/>
      </p:nvGrpSpPr>
      <p:grpSpPr>
        <a:xfrm>
          <a:off x="0" y="0"/>
          <a:ext cx="0" cy="0"/>
          <a:chOff x="0" y="0"/>
          <a:chExt cx="0" cy="0"/>
        </a:xfrm>
      </p:grpSpPr>
      <p:sp>
        <p:nvSpPr>
          <p:cNvPr id="352" name="Google Shape;352;p23"/>
          <p:cNvSpPr txBox="1"/>
          <p:nvPr/>
        </p:nvSpPr>
        <p:spPr>
          <a:xfrm rot="-567621">
            <a:off x="3150200" y="2611068"/>
            <a:ext cx="10681916" cy="4238689"/>
          </a:xfrm>
          <a:prstGeom prst="rect">
            <a:avLst/>
          </a:prstGeom>
          <a:noFill/>
          <a:ln>
            <a:noFill/>
          </a:ln>
        </p:spPr>
        <p:txBody>
          <a:bodyPr anchorCtr="0" anchor="t" bIns="0" lIns="0" spcFirstLastPara="1" rIns="0" wrap="square" tIns="0">
            <a:spAutoFit/>
          </a:bodyPr>
          <a:lstStyle/>
          <a:p>
            <a:pPr indent="0" lvl="0" marL="0" marR="0" rtl="0" algn="ctr">
              <a:lnSpc>
                <a:spcPct val="79996"/>
              </a:lnSpc>
              <a:spcBef>
                <a:spcPts val="0"/>
              </a:spcBef>
              <a:spcAft>
                <a:spcPts val="0"/>
              </a:spcAft>
              <a:buNone/>
            </a:pPr>
            <a:r>
              <a:rPr b="1" i="0" lang="en-US" sz="19697" u="none" cap="none" strike="noStrike">
                <a:solidFill>
                  <a:srgbClr val="75C7FB"/>
                </a:solidFill>
                <a:latin typeface="Barlow Condensed"/>
                <a:ea typeface="Barlow Condensed"/>
                <a:cs typeface="Barlow Condensed"/>
                <a:sym typeface="Barlow Condensed"/>
              </a:rPr>
              <a:t>FINAL </a:t>
            </a:r>
            <a:endParaRPr/>
          </a:p>
          <a:p>
            <a:pPr indent="0" lvl="0" marL="0" marR="0" rtl="0" algn="ctr">
              <a:lnSpc>
                <a:spcPct val="79996"/>
              </a:lnSpc>
              <a:spcBef>
                <a:spcPts val="0"/>
              </a:spcBef>
              <a:spcAft>
                <a:spcPts val="0"/>
              </a:spcAft>
              <a:buNone/>
            </a:pPr>
            <a:r>
              <a:rPr b="1" i="0" lang="en-US" sz="19697" u="none" cap="none" strike="noStrike">
                <a:solidFill>
                  <a:srgbClr val="75C7FB"/>
                </a:solidFill>
                <a:latin typeface="Barlow Condensed"/>
                <a:ea typeface="Barlow Condensed"/>
                <a:cs typeface="Barlow Condensed"/>
                <a:sym typeface="Barlow Condensed"/>
              </a:rPr>
              <a:t>DASHBOARD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356" name="Shape 356"/>
        <p:cNvGrpSpPr/>
        <p:nvPr/>
      </p:nvGrpSpPr>
      <p:grpSpPr>
        <a:xfrm>
          <a:off x="0" y="0"/>
          <a:ext cx="0" cy="0"/>
          <a:chOff x="0" y="0"/>
          <a:chExt cx="0" cy="0"/>
        </a:xfrm>
      </p:grpSpPr>
      <p:sp>
        <p:nvSpPr>
          <p:cNvPr id="357" name="Google Shape;357;p24"/>
          <p:cNvSpPr/>
          <p:nvPr/>
        </p:nvSpPr>
        <p:spPr>
          <a:xfrm>
            <a:off x="326387" y="335468"/>
            <a:ext cx="17579660" cy="9519816"/>
          </a:xfrm>
          <a:custGeom>
            <a:rect b="b" l="l" r="r" t="t"/>
            <a:pathLst>
              <a:path extrusionOk="0" h="9519816" w="17579660">
                <a:moveTo>
                  <a:pt x="0" y="0"/>
                </a:moveTo>
                <a:lnTo>
                  <a:pt x="17579659" y="0"/>
                </a:lnTo>
                <a:lnTo>
                  <a:pt x="17579659" y="9519815"/>
                </a:lnTo>
                <a:lnTo>
                  <a:pt x="0" y="9519815"/>
                </a:lnTo>
                <a:lnTo>
                  <a:pt x="0" y="0"/>
                </a:lnTo>
                <a:close/>
              </a:path>
            </a:pathLst>
          </a:custGeom>
          <a:blipFill rotWithShape="1">
            <a:blip r:embed="rId3">
              <a:alphaModFix/>
            </a:blip>
            <a:stretch>
              <a:fillRect b="0" l="0" r="0" t="0"/>
            </a:stretch>
          </a:blipFill>
          <a:ln>
            <a:noFill/>
          </a:ln>
        </p:spPr>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361" name="Shape 361"/>
        <p:cNvGrpSpPr/>
        <p:nvPr/>
      </p:nvGrpSpPr>
      <p:grpSpPr>
        <a:xfrm>
          <a:off x="0" y="0"/>
          <a:ext cx="0" cy="0"/>
          <a:chOff x="0" y="0"/>
          <a:chExt cx="0" cy="0"/>
        </a:xfrm>
      </p:grpSpPr>
      <p:sp>
        <p:nvSpPr>
          <p:cNvPr id="362" name="Google Shape;362;p25"/>
          <p:cNvSpPr/>
          <p:nvPr/>
        </p:nvSpPr>
        <p:spPr>
          <a:xfrm>
            <a:off x="8010525" y="5359498"/>
            <a:ext cx="4937027" cy="4937027"/>
          </a:xfrm>
          <a:custGeom>
            <a:rect b="b" l="l" r="r" t="t"/>
            <a:pathLst>
              <a:path extrusionOk="0" h="6350000" w="6350000">
                <a:moveTo>
                  <a:pt x="6350000" y="0"/>
                </a:moveTo>
                <a:lnTo>
                  <a:pt x="6350000" y="6350000"/>
                </a:lnTo>
                <a:lnTo>
                  <a:pt x="1224280" y="6350000"/>
                </a:lnTo>
                <a:lnTo>
                  <a:pt x="0" y="0"/>
                </a:lnTo>
                <a:close/>
              </a:path>
            </a:pathLst>
          </a:custGeom>
          <a:solidFill>
            <a:srgbClr val="FF3600"/>
          </a:solidFill>
          <a:ln cap="flat" cmpd="sng" w="12700">
            <a:solidFill>
              <a:srgbClr val="000000"/>
            </a:solidFill>
            <a:prstDash val="solid"/>
            <a:round/>
            <a:headEnd len="sm" w="sm" type="none"/>
            <a:tailEnd len="sm" w="sm" type="none"/>
          </a:ln>
        </p:spPr>
      </p:sp>
      <p:sp>
        <p:nvSpPr>
          <p:cNvPr id="363" name="Google Shape;363;p25"/>
          <p:cNvSpPr/>
          <p:nvPr/>
        </p:nvSpPr>
        <p:spPr>
          <a:xfrm>
            <a:off x="8010525" y="0"/>
            <a:ext cx="10296525" cy="10296525"/>
          </a:xfrm>
          <a:custGeom>
            <a:rect b="b" l="l" r="r" t="t"/>
            <a:pathLst>
              <a:path extrusionOk="0" h="6350000" w="6350000">
                <a:moveTo>
                  <a:pt x="6350000" y="0"/>
                </a:moveTo>
                <a:lnTo>
                  <a:pt x="6350000" y="6350000"/>
                </a:lnTo>
                <a:lnTo>
                  <a:pt x="1224280" y="6350000"/>
                </a:lnTo>
                <a:lnTo>
                  <a:pt x="0" y="0"/>
                </a:lnTo>
                <a:close/>
              </a:path>
            </a:pathLst>
          </a:custGeom>
          <a:blipFill rotWithShape="1">
            <a:blip r:embed="rId3">
              <a:alphaModFix/>
            </a:blip>
            <a:stretch>
              <a:fillRect b="0" l="-25045" r="-25045" t="0"/>
            </a:stretch>
          </a:blipFill>
          <a:ln>
            <a:noFill/>
          </a:ln>
        </p:spPr>
      </p:sp>
      <p:grpSp>
        <p:nvGrpSpPr>
          <p:cNvPr id="364" name="Google Shape;364;p25"/>
          <p:cNvGrpSpPr/>
          <p:nvPr/>
        </p:nvGrpSpPr>
        <p:grpSpPr>
          <a:xfrm>
            <a:off x="17293116" y="447580"/>
            <a:ext cx="397367" cy="147050"/>
            <a:chOff x="0" y="-38100"/>
            <a:chExt cx="128243" cy="47458"/>
          </a:xfrm>
        </p:grpSpPr>
        <p:sp>
          <p:nvSpPr>
            <p:cNvPr id="365" name="Google Shape;365;p25"/>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FFFF"/>
            </a:solidFill>
            <a:ln>
              <a:noFill/>
            </a:ln>
          </p:spPr>
        </p:sp>
        <p:sp>
          <p:nvSpPr>
            <p:cNvPr id="366" name="Google Shape;366;p25"/>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67" name="Google Shape;367;p25"/>
          <p:cNvGrpSpPr/>
          <p:nvPr/>
        </p:nvGrpSpPr>
        <p:grpSpPr>
          <a:xfrm>
            <a:off x="17293116" y="539683"/>
            <a:ext cx="397367" cy="147050"/>
            <a:chOff x="0" y="-38100"/>
            <a:chExt cx="128243" cy="47458"/>
          </a:xfrm>
        </p:grpSpPr>
        <p:sp>
          <p:nvSpPr>
            <p:cNvPr id="368" name="Google Shape;368;p25"/>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FFFF"/>
            </a:solidFill>
            <a:ln>
              <a:noFill/>
            </a:ln>
          </p:spPr>
        </p:sp>
        <p:sp>
          <p:nvSpPr>
            <p:cNvPr id="369" name="Google Shape;369;p25"/>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70" name="Google Shape;370;p25"/>
          <p:cNvGrpSpPr/>
          <p:nvPr/>
        </p:nvGrpSpPr>
        <p:grpSpPr>
          <a:xfrm rot="-5400000">
            <a:off x="17608159" y="8578459"/>
            <a:ext cx="997448" cy="362234"/>
            <a:chOff x="0" y="0"/>
            <a:chExt cx="1154854" cy="419398"/>
          </a:xfrm>
        </p:grpSpPr>
        <p:sp>
          <p:nvSpPr>
            <p:cNvPr id="371" name="Google Shape;371;p25"/>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FFFF"/>
            </a:solidFill>
            <a:ln>
              <a:noFill/>
            </a:ln>
          </p:spPr>
        </p:sp>
        <p:sp>
          <p:nvSpPr>
            <p:cNvPr id="372" name="Google Shape;372;p25"/>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73" name="Google Shape;373;p25"/>
          <p:cNvSpPr/>
          <p:nvPr/>
        </p:nvSpPr>
        <p:spPr>
          <a:xfrm>
            <a:off x="669189" y="527199"/>
            <a:ext cx="268543" cy="193351"/>
          </a:xfrm>
          <a:custGeom>
            <a:rect b="b" l="l" r="r" t="t"/>
            <a:pathLst>
              <a:path extrusionOk="0" h="193351" w="268543">
                <a:moveTo>
                  <a:pt x="0" y="0"/>
                </a:moveTo>
                <a:lnTo>
                  <a:pt x="268544" y="0"/>
                </a:lnTo>
                <a:lnTo>
                  <a:pt x="268544" y="193351"/>
                </a:lnTo>
                <a:lnTo>
                  <a:pt x="0" y="193351"/>
                </a:lnTo>
                <a:lnTo>
                  <a:pt x="0" y="0"/>
                </a:lnTo>
                <a:close/>
              </a:path>
            </a:pathLst>
          </a:custGeom>
          <a:blipFill rotWithShape="1">
            <a:blip r:embed="rId4">
              <a:alphaModFix/>
            </a:blip>
            <a:stretch>
              <a:fillRect b="0" l="0" r="0" t="0"/>
            </a:stretch>
          </a:blipFill>
          <a:ln>
            <a:noFill/>
          </a:ln>
        </p:spPr>
      </p:sp>
      <p:sp>
        <p:nvSpPr>
          <p:cNvPr id="374" name="Google Shape;374;p25"/>
          <p:cNvSpPr txBox="1"/>
          <p:nvPr/>
        </p:nvSpPr>
        <p:spPr>
          <a:xfrm>
            <a:off x="1028700" y="498624"/>
            <a:ext cx="980073" cy="24059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Anton"/>
                <a:ea typeface="Anton"/>
                <a:cs typeface="Anton"/>
                <a:sym typeface="Anton"/>
              </a:rPr>
              <a:t>BORCELLE</a:t>
            </a:r>
            <a:endParaRPr/>
          </a:p>
        </p:txBody>
      </p:sp>
      <p:sp>
        <p:nvSpPr>
          <p:cNvPr id="375" name="Google Shape;375;p25"/>
          <p:cNvSpPr txBox="1"/>
          <p:nvPr/>
        </p:nvSpPr>
        <p:spPr>
          <a:xfrm>
            <a:off x="15940842" y="517674"/>
            <a:ext cx="9784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Contact</a:t>
            </a:r>
            <a:endParaRPr/>
          </a:p>
        </p:txBody>
      </p:sp>
      <p:sp>
        <p:nvSpPr>
          <p:cNvPr id="376" name="Google Shape;376;p25"/>
          <p:cNvSpPr txBox="1"/>
          <p:nvPr/>
        </p:nvSpPr>
        <p:spPr>
          <a:xfrm>
            <a:off x="14385046" y="517674"/>
            <a:ext cx="1060497"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About Us</a:t>
            </a:r>
            <a:endParaRPr/>
          </a:p>
        </p:txBody>
      </p:sp>
      <p:sp>
        <p:nvSpPr>
          <p:cNvPr id="377" name="Google Shape;377;p25"/>
          <p:cNvSpPr txBox="1"/>
          <p:nvPr/>
        </p:nvSpPr>
        <p:spPr>
          <a:xfrm>
            <a:off x="13154289" y="517674"/>
            <a:ext cx="735456"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Service</a:t>
            </a:r>
            <a:endParaRPr/>
          </a:p>
        </p:txBody>
      </p:sp>
      <p:sp>
        <p:nvSpPr>
          <p:cNvPr id="378" name="Google Shape;378;p25"/>
          <p:cNvSpPr txBox="1"/>
          <p:nvPr/>
        </p:nvSpPr>
        <p:spPr>
          <a:xfrm>
            <a:off x="11898530" y="517674"/>
            <a:ext cx="8097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Home</a:t>
            </a:r>
            <a:endParaRPr/>
          </a:p>
        </p:txBody>
      </p:sp>
      <p:sp>
        <p:nvSpPr>
          <p:cNvPr id="379" name="Google Shape;379;p25"/>
          <p:cNvSpPr txBox="1"/>
          <p:nvPr/>
        </p:nvSpPr>
        <p:spPr>
          <a:xfrm>
            <a:off x="1988839" y="1834691"/>
            <a:ext cx="4603762" cy="1111251"/>
          </a:xfrm>
          <a:prstGeom prst="rect">
            <a:avLst/>
          </a:prstGeom>
          <a:noFill/>
          <a:ln>
            <a:noFill/>
          </a:ln>
        </p:spPr>
        <p:txBody>
          <a:bodyPr anchorCtr="0" anchor="t" bIns="0" lIns="0" spcFirstLastPara="1" rIns="0" wrap="square" tIns="0">
            <a:spAutoFit/>
          </a:bodyPr>
          <a:lstStyle/>
          <a:p>
            <a:pPr indent="0" lvl="0" marL="0" marR="0" rtl="0" algn="l">
              <a:lnSpc>
                <a:spcPct val="140006"/>
              </a:lnSpc>
              <a:spcBef>
                <a:spcPts val="0"/>
              </a:spcBef>
              <a:spcAft>
                <a:spcPts val="0"/>
              </a:spcAft>
              <a:buNone/>
            </a:pPr>
            <a:r>
              <a:rPr b="0" i="0" lang="en-US" sz="6499" u="none" cap="none" strike="noStrike">
                <a:solidFill>
                  <a:srgbClr val="FFFFFF"/>
                </a:solidFill>
                <a:latin typeface="Anton"/>
                <a:ea typeface="Anton"/>
                <a:cs typeface="Anton"/>
                <a:sym typeface="Anton"/>
              </a:rPr>
              <a:t>CONCLUSION </a:t>
            </a:r>
            <a:endParaRPr/>
          </a:p>
        </p:txBody>
      </p:sp>
      <p:sp>
        <p:nvSpPr>
          <p:cNvPr id="380" name="Google Shape;380;p25"/>
          <p:cNvSpPr/>
          <p:nvPr/>
        </p:nvSpPr>
        <p:spPr>
          <a:xfrm flipH="1">
            <a:off x="1988839" y="1510289"/>
            <a:ext cx="2551068" cy="130297"/>
          </a:xfrm>
          <a:custGeom>
            <a:rect b="b" l="l" r="r" t="t"/>
            <a:pathLst>
              <a:path extrusionOk="0" h="130297" w="2551068">
                <a:moveTo>
                  <a:pt x="2551068" y="0"/>
                </a:moveTo>
                <a:lnTo>
                  <a:pt x="0" y="0"/>
                </a:lnTo>
                <a:lnTo>
                  <a:pt x="0" y="130298"/>
                </a:lnTo>
                <a:lnTo>
                  <a:pt x="2551068" y="130298"/>
                </a:lnTo>
                <a:lnTo>
                  <a:pt x="2551068" y="0"/>
                </a:lnTo>
                <a:close/>
              </a:path>
            </a:pathLst>
          </a:custGeom>
          <a:blipFill rotWithShape="1">
            <a:blip r:embed="rId5">
              <a:alphaModFix/>
            </a:blip>
            <a:stretch>
              <a:fillRect b="0" l="0" r="0" t="0"/>
            </a:stretch>
          </a:blipFill>
          <a:ln>
            <a:noFill/>
          </a:ln>
        </p:spPr>
      </p:sp>
      <p:sp>
        <p:nvSpPr>
          <p:cNvPr id="381" name="Google Shape;381;p25"/>
          <p:cNvSpPr txBox="1"/>
          <p:nvPr/>
        </p:nvSpPr>
        <p:spPr>
          <a:xfrm>
            <a:off x="363521" y="3193592"/>
            <a:ext cx="7908170" cy="6374131"/>
          </a:xfrm>
          <a:prstGeom prst="rect">
            <a:avLst/>
          </a:prstGeom>
          <a:noFill/>
          <a:ln>
            <a:noFill/>
          </a:ln>
        </p:spPr>
        <p:txBody>
          <a:bodyPr anchorCtr="0" anchor="t" bIns="0" lIns="0" spcFirstLastPara="1" rIns="0" wrap="square" tIns="0">
            <a:spAutoFit/>
          </a:bodyPr>
          <a:lstStyle/>
          <a:p>
            <a:pPr indent="0" lvl="0" marL="0" marR="0" rtl="0" algn="l">
              <a:lnSpc>
                <a:spcPct val="140012"/>
              </a:lnSpc>
              <a:spcBef>
                <a:spcPts val="0"/>
              </a:spcBef>
              <a:spcAft>
                <a:spcPts val="0"/>
              </a:spcAft>
              <a:buNone/>
            </a:pPr>
            <a:r>
              <a:rPr b="0" i="0" lang="en-US" sz="3299" u="none" cap="none" strike="noStrike">
                <a:solidFill>
                  <a:srgbClr val="FFFFFF"/>
                </a:solidFill>
                <a:latin typeface="Open Sans"/>
                <a:ea typeface="Open Sans"/>
                <a:cs typeface="Open Sans"/>
                <a:sym typeface="Open Sans"/>
              </a:rPr>
              <a:t>In this project I have learned to apply data analytic technique in Jupyter notebook using python, and other essential Libraries like pandas, numpy , matplotlib and seaborn </a:t>
            </a:r>
            <a:endParaRPr/>
          </a:p>
          <a:p>
            <a:pPr indent="0" lvl="0" marL="0" marR="0" rtl="0" algn="l">
              <a:lnSpc>
                <a:spcPct val="140012"/>
              </a:lnSpc>
              <a:spcBef>
                <a:spcPts val="0"/>
              </a:spcBef>
              <a:spcAft>
                <a:spcPts val="0"/>
              </a:spcAft>
              <a:buNone/>
            </a:pPr>
            <a:r>
              <a:rPr b="0" i="0" lang="en-US" sz="3299" u="none" cap="none" strike="noStrike">
                <a:solidFill>
                  <a:srgbClr val="FFFFFF"/>
                </a:solidFill>
                <a:latin typeface="Open Sans"/>
                <a:ea typeface="Open Sans"/>
                <a:cs typeface="Open Sans"/>
                <a:sym typeface="Open Sans"/>
              </a:rPr>
              <a:t>Also learned to create various charts and visualizations using Power BI and represent it with the Help of Dashboard Answering the Important questions and guiding Manufacturers, dealers and statkeholders to take a rightful decisions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385" name="Shape 385"/>
        <p:cNvGrpSpPr/>
        <p:nvPr/>
      </p:nvGrpSpPr>
      <p:grpSpPr>
        <a:xfrm>
          <a:off x="0" y="0"/>
          <a:ext cx="0" cy="0"/>
          <a:chOff x="0" y="0"/>
          <a:chExt cx="0" cy="0"/>
        </a:xfrm>
      </p:grpSpPr>
      <p:sp>
        <p:nvSpPr>
          <p:cNvPr id="386" name="Google Shape;386;p26"/>
          <p:cNvSpPr/>
          <p:nvPr/>
        </p:nvSpPr>
        <p:spPr>
          <a:xfrm>
            <a:off x="8010525" y="5359498"/>
            <a:ext cx="4937027" cy="4937027"/>
          </a:xfrm>
          <a:custGeom>
            <a:rect b="b" l="l" r="r" t="t"/>
            <a:pathLst>
              <a:path extrusionOk="0" h="6350000" w="6350000">
                <a:moveTo>
                  <a:pt x="6350000" y="0"/>
                </a:moveTo>
                <a:lnTo>
                  <a:pt x="6350000" y="6350000"/>
                </a:lnTo>
                <a:lnTo>
                  <a:pt x="1224280" y="6350000"/>
                </a:lnTo>
                <a:lnTo>
                  <a:pt x="0" y="0"/>
                </a:lnTo>
                <a:close/>
              </a:path>
            </a:pathLst>
          </a:custGeom>
          <a:solidFill>
            <a:srgbClr val="FF3600"/>
          </a:solidFill>
          <a:ln cap="flat" cmpd="sng" w="12700">
            <a:solidFill>
              <a:srgbClr val="000000"/>
            </a:solidFill>
            <a:prstDash val="solid"/>
            <a:round/>
            <a:headEnd len="sm" w="sm" type="none"/>
            <a:tailEnd len="sm" w="sm" type="none"/>
          </a:ln>
        </p:spPr>
      </p:sp>
      <p:sp>
        <p:nvSpPr>
          <p:cNvPr id="387" name="Google Shape;387;p26"/>
          <p:cNvSpPr/>
          <p:nvPr/>
        </p:nvSpPr>
        <p:spPr>
          <a:xfrm>
            <a:off x="8010525" y="0"/>
            <a:ext cx="10296525" cy="10296525"/>
          </a:xfrm>
          <a:custGeom>
            <a:rect b="b" l="l" r="r" t="t"/>
            <a:pathLst>
              <a:path extrusionOk="0" h="6350000" w="6350000">
                <a:moveTo>
                  <a:pt x="6350000" y="0"/>
                </a:moveTo>
                <a:lnTo>
                  <a:pt x="6350000" y="6350000"/>
                </a:lnTo>
                <a:lnTo>
                  <a:pt x="1224280" y="6350000"/>
                </a:lnTo>
                <a:lnTo>
                  <a:pt x="0" y="0"/>
                </a:lnTo>
                <a:close/>
              </a:path>
            </a:pathLst>
          </a:custGeom>
          <a:blipFill rotWithShape="1">
            <a:blip r:embed="rId3">
              <a:alphaModFix/>
            </a:blip>
            <a:stretch>
              <a:fillRect b="0" l="-38993" r="-38993" t="0"/>
            </a:stretch>
          </a:blipFill>
          <a:ln>
            <a:noFill/>
          </a:ln>
        </p:spPr>
      </p:sp>
      <p:grpSp>
        <p:nvGrpSpPr>
          <p:cNvPr id="388" name="Google Shape;388;p26"/>
          <p:cNvGrpSpPr/>
          <p:nvPr/>
        </p:nvGrpSpPr>
        <p:grpSpPr>
          <a:xfrm>
            <a:off x="17293116" y="447580"/>
            <a:ext cx="397367" cy="147050"/>
            <a:chOff x="0" y="-38100"/>
            <a:chExt cx="128243" cy="47458"/>
          </a:xfrm>
        </p:grpSpPr>
        <p:sp>
          <p:nvSpPr>
            <p:cNvPr id="389" name="Google Shape;389;p26"/>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FFFF"/>
            </a:solidFill>
            <a:ln>
              <a:noFill/>
            </a:ln>
          </p:spPr>
        </p:sp>
        <p:sp>
          <p:nvSpPr>
            <p:cNvPr id="390" name="Google Shape;390;p26"/>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91" name="Google Shape;391;p26"/>
          <p:cNvGrpSpPr/>
          <p:nvPr/>
        </p:nvGrpSpPr>
        <p:grpSpPr>
          <a:xfrm>
            <a:off x="17293116" y="539683"/>
            <a:ext cx="397367" cy="147050"/>
            <a:chOff x="0" y="-38100"/>
            <a:chExt cx="128243" cy="47458"/>
          </a:xfrm>
        </p:grpSpPr>
        <p:sp>
          <p:nvSpPr>
            <p:cNvPr id="392" name="Google Shape;392;p26"/>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FFFF"/>
            </a:solidFill>
            <a:ln>
              <a:noFill/>
            </a:ln>
          </p:spPr>
        </p:sp>
        <p:sp>
          <p:nvSpPr>
            <p:cNvPr id="393" name="Google Shape;393;p26"/>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94" name="Google Shape;394;p26"/>
          <p:cNvGrpSpPr/>
          <p:nvPr/>
        </p:nvGrpSpPr>
        <p:grpSpPr>
          <a:xfrm rot="-5400000">
            <a:off x="17608159" y="8578459"/>
            <a:ext cx="997448" cy="362234"/>
            <a:chOff x="0" y="0"/>
            <a:chExt cx="1154854" cy="419398"/>
          </a:xfrm>
        </p:grpSpPr>
        <p:sp>
          <p:nvSpPr>
            <p:cNvPr id="395" name="Google Shape;395;p26"/>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FFFF"/>
            </a:solidFill>
            <a:ln>
              <a:noFill/>
            </a:ln>
          </p:spPr>
        </p:sp>
        <p:sp>
          <p:nvSpPr>
            <p:cNvPr id="396" name="Google Shape;396;p26"/>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97" name="Google Shape;397;p26"/>
          <p:cNvSpPr txBox="1"/>
          <p:nvPr/>
        </p:nvSpPr>
        <p:spPr>
          <a:xfrm>
            <a:off x="15940842" y="517674"/>
            <a:ext cx="9784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Contact</a:t>
            </a:r>
            <a:endParaRPr/>
          </a:p>
        </p:txBody>
      </p:sp>
      <p:sp>
        <p:nvSpPr>
          <p:cNvPr id="398" name="Google Shape;398;p26"/>
          <p:cNvSpPr txBox="1"/>
          <p:nvPr/>
        </p:nvSpPr>
        <p:spPr>
          <a:xfrm>
            <a:off x="14385046" y="517674"/>
            <a:ext cx="1060497"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About Us</a:t>
            </a:r>
            <a:endParaRPr/>
          </a:p>
        </p:txBody>
      </p:sp>
      <p:sp>
        <p:nvSpPr>
          <p:cNvPr id="399" name="Google Shape;399;p26"/>
          <p:cNvSpPr txBox="1"/>
          <p:nvPr/>
        </p:nvSpPr>
        <p:spPr>
          <a:xfrm>
            <a:off x="13154289" y="517674"/>
            <a:ext cx="735456"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Service</a:t>
            </a:r>
            <a:endParaRPr/>
          </a:p>
        </p:txBody>
      </p:sp>
      <p:sp>
        <p:nvSpPr>
          <p:cNvPr id="400" name="Google Shape;400;p26"/>
          <p:cNvSpPr txBox="1"/>
          <p:nvPr/>
        </p:nvSpPr>
        <p:spPr>
          <a:xfrm>
            <a:off x="11898530" y="517674"/>
            <a:ext cx="8097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Home</a:t>
            </a:r>
            <a:endParaRPr/>
          </a:p>
        </p:txBody>
      </p:sp>
      <p:sp>
        <p:nvSpPr>
          <p:cNvPr id="401" name="Google Shape;401;p26"/>
          <p:cNvSpPr txBox="1"/>
          <p:nvPr/>
        </p:nvSpPr>
        <p:spPr>
          <a:xfrm rot="-937491">
            <a:off x="842066" y="4620886"/>
            <a:ext cx="5836890" cy="1868831"/>
          </a:xfrm>
          <a:prstGeom prst="rect">
            <a:avLst/>
          </a:prstGeom>
          <a:noFill/>
          <a:ln>
            <a:noFill/>
          </a:ln>
        </p:spPr>
        <p:txBody>
          <a:bodyPr anchorCtr="0" anchor="t" bIns="0" lIns="0" spcFirstLastPara="1" rIns="0" wrap="square" tIns="0">
            <a:spAutoFit/>
          </a:bodyPr>
          <a:lstStyle/>
          <a:p>
            <a:pPr indent="0" lvl="0" marL="0" marR="0" rtl="0" algn="l">
              <a:lnSpc>
                <a:spcPct val="140001"/>
              </a:lnSpc>
              <a:spcBef>
                <a:spcPts val="0"/>
              </a:spcBef>
              <a:spcAft>
                <a:spcPts val="0"/>
              </a:spcAft>
              <a:buNone/>
            </a:pPr>
            <a:r>
              <a:rPr b="0" i="0" lang="en-US" sz="10922" u="none" cap="none" strike="noStrike">
                <a:solidFill>
                  <a:srgbClr val="FFFFFF"/>
                </a:solidFill>
                <a:latin typeface="Anton"/>
                <a:ea typeface="Anton"/>
                <a:cs typeface="Anton"/>
                <a:sym typeface="Anton"/>
              </a:rPr>
              <a:t>THANK YOU</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405" name="Shape 405"/>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118" name="Shape 118"/>
        <p:cNvGrpSpPr/>
        <p:nvPr/>
      </p:nvGrpSpPr>
      <p:grpSpPr>
        <a:xfrm>
          <a:off x="0" y="0"/>
          <a:ext cx="0" cy="0"/>
          <a:chOff x="0" y="0"/>
          <a:chExt cx="0" cy="0"/>
        </a:xfrm>
      </p:grpSpPr>
      <p:grpSp>
        <p:nvGrpSpPr>
          <p:cNvPr id="119" name="Google Shape;119;p3"/>
          <p:cNvGrpSpPr/>
          <p:nvPr/>
        </p:nvGrpSpPr>
        <p:grpSpPr>
          <a:xfrm>
            <a:off x="17293116" y="447580"/>
            <a:ext cx="397367" cy="147050"/>
            <a:chOff x="0" y="-38100"/>
            <a:chExt cx="128243" cy="47458"/>
          </a:xfrm>
        </p:grpSpPr>
        <p:sp>
          <p:nvSpPr>
            <p:cNvPr id="120" name="Google Shape;120;p3"/>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3600"/>
            </a:solidFill>
            <a:ln>
              <a:noFill/>
            </a:ln>
          </p:spPr>
        </p:sp>
        <p:sp>
          <p:nvSpPr>
            <p:cNvPr id="121" name="Google Shape;121;p3"/>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22" name="Google Shape;122;p3"/>
          <p:cNvGrpSpPr/>
          <p:nvPr/>
        </p:nvGrpSpPr>
        <p:grpSpPr>
          <a:xfrm>
            <a:off x="17293116" y="539683"/>
            <a:ext cx="397367" cy="147050"/>
            <a:chOff x="0" y="-38100"/>
            <a:chExt cx="128243" cy="47458"/>
          </a:xfrm>
        </p:grpSpPr>
        <p:sp>
          <p:nvSpPr>
            <p:cNvPr id="123" name="Google Shape;123;p3"/>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3600"/>
            </a:solidFill>
            <a:ln>
              <a:noFill/>
            </a:ln>
          </p:spPr>
        </p:sp>
        <p:sp>
          <p:nvSpPr>
            <p:cNvPr id="124" name="Google Shape;124;p3"/>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25" name="Google Shape;125;p3"/>
          <p:cNvGrpSpPr/>
          <p:nvPr/>
        </p:nvGrpSpPr>
        <p:grpSpPr>
          <a:xfrm rot="-5400000">
            <a:off x="17608159" y="8578459"/>
            <a:ext cx="997448" cy="362234"/>
            <a:chOff x="0" y="0"/>
            <a:chExt cx="1154854" cy="419398"/>
          </a:xfrm>
        </p:grpSpPr>
        <p:sp>
          <p:nvSpPr>
            <p:cNvPr id="126" name="Google Shape;126;p3"/>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127" name="Google Shape;127;p3"/>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28" name="Google Shape;128;p3"/>
          <p:cNvSpPr/>
          <p:nvPr/>
        </p:nvSpPr>
        <p:spPr>
          <a:xfrm>
            <a:off x="669189" y="527199"/>
            <a:ext cx="268543" cy="193351"/>
          </a:xfrm>
          <a:custGeom>
            <a:rect b="b" l="l" r="r" t="t"/>
            <a:pathLst>
              <a:path extrusionOk="0" h="193351" w="268543">
                <a:moveTo>
                  <a:pt x="0" y="0"/>
                </a:moveTo>
                <a:lnTo>
                  <a:pt x="268544" y="0"/>
                </a:lnTo>
                <a:lnTo>
                  <a:pt x="268544" y="193351"/>
                </a:lnTo>
                <a:lnTo>
                  <a:pt x="0" y="193351"/>
                </a:lnTo>
                <a:lnTo>
                  <a:pt x="0" y="0"/>
                </a:lnTo>
                <a:close/>
              </a:path>
            </a:pathLst>
          </a:custGeom>
          <a:blipFill rotWithShape="1">
            <a:blip r:embed="rId3">
              <a:alphaModFix/>
            </a:blip>
            <a:stretch>
              <a:fillRect b="0" l="0" r="0" t="0"/>
            </a:stretch>
          </a:blipFill>
          <a:ln>
            <a:noFill/>
          </a:ln>
        </p:spPr>
      </p:sp>
      <p:sp>
        <p:nvSpPr>
          <p:cNvPr id="129" name="Google Shape;129;p3"/>
          <p:cNvSpPr txBox="1"/>
          <p:nvPr/>
        </p:nvSpPr>
        <p:spPr>
          <a:xfrm>
            <a:off x="1028700" y="498624"/>
            <a:ext cx="980073" cy="24059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Anton"/>
                <a:ea typeface="Anton"/>
                <a:cs typeface="Anton"/>
                <a:sym typeface="Anton"/>
              </a:rPr>
              <a:t>BORCELLE</a:t>
            </a:r>
            <a:endParaRPr/>
          </a:p>
        </p:txBody>
      </p:sp>
      <p:sp>
        <p:nvSpPr>
          <p:cNvPr id="130" name="Google Shape;130;p3"/>
          <p:cNvSpPr txBox="1"/>
          <p:nvPr/>
        </p:nvSpPr>
        <p:spPr>
          <a:xfrm>
            <a:off x="15940842" y="517674"/>
            <a:ext cx="9784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Contact</a:t>
            </a:r>
            <a:endParaRPr/>
          </a:p>
        </p:txBody>
      </p:sp>
      <p:sp>
        <p:nvSpPr>
          <p:cNvPr id="131" name="Google Shape;131;p3"/>
          <p:cNvSpPr txBox="1"/>
          <p:nvPr/>
        </p:nvSpPr>
        <p:spPr>
          <a:xfrm>
            <a:off x="14385046" y="517674"/>
            <a:ext cx="1060497"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About Us</a:t>
            </a:r>
            <a:endParaRPr/>
          </a:p>
        </p:txBody>
      </p:sp>
      <p:sp>
        <p:nvSpPr>
          <p:cNvPr id="132" name="Google Shape;132;p3"/>
          <p:cNvSpPr txBox="1"/>
          <p:nvPr/>
        </p:nvSpPr>
        <p:spPr>
          <a:xfrm>
            <a:off x="13154289" y="517674"/>
            <a:ext cx="735456"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Service</a:t>
            </a:r>
            <a:endParaRPr/>
          </a:p>
        </p:txBody>
      </p:sp>
      <p:sp>
        <p:nvSpPr>
          <p:cNvPr id="133" name="Google Shape;133;p3"/>
          <p:cNvSpPr txBox="1"/>
          <p:nvPr/>
        </p:nvSpPr>
        <p:spPr>
          <a:xfrm>
            <a:off x="11898530" y="517674"/>
            <a:ext cx="8097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Home</a:t>
            </a:r>
            <a:endParaRPr/>
          </a:p>
        </p:txBody>
      </p:sp>
      <p:sp>
        <p:nvSpPr>
          <p:cNvPr id="134" name="Google Shape;134;p3"/>
          <p:cNvSpPr/>
          <p:nvPr/>
        </p:nvSpPr>
        <p:spPr>
          <a:xfrm>
            <a:off x="-315171" y="1328797"/>
            <a:ext cx="8849546" cy="9909721"/>
          </a:xfrm>
          <a:custGeom>
            <a:rect b="b" l="l" r="r" t="t"/>
            <a:pathLst>
              <a:path extrusionOk="0" h="7110730" w="6350000">
                <a:moveTo>
                  <a:pt x="6350000" y="4700270"/>
                </a:moveTo>
                <a:lnTo>
                  <a:pt x="0" y="7110730"/>
                </a:lnTo>
                <a:lnTo>
                  <a:pt x="0" y="2410460"/>
                </a:lnTo>
                <a:lnTo>
                  <a:pt x="6350000" y="0"/>
                </a:lnTo>
                <a:close/>
              </a:path>
            </a:pathLst>
          </a:custGeom>
          <a:solidFill>
            <a:srgbClr val="FF3600"/>
          </a:solidFill>
          <a:ln cap="flat" cmpd="sng" w="12700">
            <a:solidFill>
              <a:srgbClr val="000000"/>
            </a:solidFill>
            <a:prstDash val="solid"/>
            <a:round/>
            <a:headEnd len="sm" w="sm" type="none"/>
            <a:tailEnd len="sm" w="sm" type="none"/>
          </a:ln>
        </p:spPr>
      </p:sp>
      <p:sp>
        <p:nvSpPr>
          <p:cNvPr id="135" name="Google Shape;135;p3"/>
          <p:cNvSpPr/>
          <p:nvPr/>
        </p:nvSpPr>
        <p:spPr>
          <a:xfrm>
            <a:off x="0" y="1581065"/>
            <a:ext cx="8381975" cy="9386136"/>
          </a:xfrm>
          <a:custGeom>
            <a:rect b="b" l="l" r="r" t="t"/>
            <a:pathLst>
              <a:path extrusionOk="0" h="7110730" w="6350000">
                <a:moveTo>
                  <a:pt x="6350000" y="4700270"/>
                </a:moveTo>
                <a:lnTo>
                  <a:pt x="0" y="7110730"/>
                </a:lnTo>
                <a:lnTo>
                  <a:pt x="0" y="2410460"/>
                </a:lnTo>
                <a:lnTo>
                  <a:pt x="6350000" y="0"/>
                </a:lnTo>
                <a:close/>
              </a:path>
            </a:pathLst>
          </a:custGeom>
          <a:blipFill rotWithShape="1">
            <a:blip r:embed="rId4">
              <a:alphaModFix/>
            </a:blip>
            <a:stretch>
              <a:fillRect b="0" l="-33982" r="-33980" t="0"/>
            </a:stretch>
          </a:blipFill>
          <a:ln>
            <a:noFill/>
          </a:ln>
        </p:spPr>
      </p:sp>
      <p:sp>
        <p:nvSpPr>
          <p:cNvPr id="136" name="Google Shape;136;p3"/>
          <p:cNvSpPr txBox="1"/>
          <p:nvPr/>
        </p:nvSpPr>
        <p:spPr>
          <a:xfrm>
            <a:off x="10426243" y="2523042"/>
            <a:ext cx="6833057" cy="1111251"/>
          </a:xfrm>
          <a:prstGeom prst="rect">
            <a:avLst/>
          </a:prstGeom>
          <a:noFill/>
          <a:ln>
            <a:noFill/>
          </a:ln>
        </p:spPr>
        <p:txBody>
          <a:bodyPr anchorCtr="0" anchor="t" bIns="0" lIns="0" spcFirstLastPara="1" rIns="0" wrap="square" tIns="0">
            <a:spAutoFit/>
          </a:bodyPr>
          <a:lstStyle/>
          <a:p>
            <a:pPr indent="0" lvl="0" marL="0" marR="0" rtl="0" algn="l">
              <a:lnSpc>
                <a:spcPct val="140006"/>
              </a:lnSpc>
              <a:spcBef>
                <a:spcPts val="0"/>
              </a:spcBef>
              <a:spcAft>
                <a:spcPts val="0"/>
              </a:spcAft>
              <a:buNone/>
            </a:pPr>
            <a:r>
              <a:rPr b="0" i="0" lang="en-US" sz="6499" u="none" cap="none" strike="noStrike">
                <a:solidFill>
                  <a:srgbClr val="FFFFFF"/>
                </a:solidFill>
                <a:latin typeface="Anton"/>
                <a:ea typeface="Anton"/>
                <a:cs typeface="Anton"/>
                <a:sym typeface="Anton"/>
              </a:rPr>
              <a:t>PROJECT DESCRIPTION</a:t>
            </a:r>
            <a:endParaRPr/>
          </a:p>
        </p:txBody>
      </p:sp>
      <p:sp>
        <p:nvSpPr>
          <p:cNvPr id="137" name="Google Shape;137;p3"/>
          <p:cNvSpPr/>
          <p:nvPr/>
        </p:nvSpPr>
        <p:spPr>
          <a:xfrm flipH="1">
            <a:off x="10426243" y="2399859"/>
            <a:ext cx="2551068" cy="130297"/>
          </a:xfrm>
          <a:custGeom>
            <a:rect b="b" l="l" r="r" t="t"/>
            <a:pathLst>
              <a:path extrusionOk="0" h="130297" w="2551068">
                <a:moveTo>
                  <a:pt x="2551068" y="0"/>
                </a:moveTo>
                <a:lnTo>
                  <a:pt x="0" y="0"/>
                </a:lnTo>
                <a:lnTo>
                  <a:pt x="0" y="130297"/>
                </a:lnTo>
                <a:lnTo>
                  <a:pt x="2551068" y="130297"/>
                </a:lnTo>
                <a:lnTo>
                  <a:pt x="2551068" y="0"/>
                </a:lnTo>
                <a:close/>
              </a:path>
            </a:pathLst>
          </a:custGeom>
          <a:blipFill rotWithShape="1">
            <a:blip r:embed="rId5">
              <a:alphaModFix/>
            </a:blip>
            <a:stretch>
              <a:fillRect b="0" l="0" r="0" t="0"/>
            </a:stretch>
          </a:blipFill>
          <a:ln>
            <a:noFill/>
          </a:ln>
        </p:spPr>
      </p:sp>
      <p:sp>
        <p:nvSpPr>
          <p:cNvPr id="138" name="Google Shape;138;p3"/>
          <p:cNvSpPr txBox="1"/>
          <p:nvPr/>
        </p:nvSpPr>
        <p:spPr>
          <a:xfrm>
            <a:off x="9144000" y="4538552"/>
            <a:ext cx="8962883" cy="3745147"/>
          </a:xfrm>
          <a:prstGeom prst="rect">
            <a:avLst/>
          </a:prstGeom>
          <a:noFill/>
          <a:ln>
            <a:noFill/>
          </a:ln>
        </p:spPr>
        <p:txBody>
          <a:bodyPr anchorCtr="0" anchor="t" bIns="0" lIns="0" spcFirstLastPara="1" rIns="0" wrap="square" tIns="0">
            <a:spAutoFit/>
          </a:bodyPr>
          <a:lstStyle/>
          <a:p>
            <a:pPr indent="0" lvl="0" marL="0" marR="0" rtl="0" algn="l">
              <a:lnSpc>
                <a:spcPct val="139987"/>
              </a:lnSpc>
              <a:spcBef>
                <a:spcPts val="0"/>
              </a:spcBef>
              <a:spcAft>
                <a:spcPts val="0"/>
              </a:spcAft>
              <a:buNone/>
            </a:pPr>
            <a:r>
              <a:rPr b="0" i="0" lang="en-US" sz="3081" u="none" cap="none" strike="noStrike">
                <a:solidFill>
                  <a:srgbClr val="FFFFFF"/>
                </a:solidFill>
                <a:latin typeface="Open Sans"/>
                <a:ea typeface="Open Sans"/>
                <a:cs typeface="Open Sans"/>
                <a:sym typeface="Open Sans"/>
              </a:rPr>
              <a:t>Analyzing the Cars dataset to find the trends and insights which could be helpful for the Manufacturers dealers and other stake holders in order to optimize pricing and product development decisions to maximize</a:t>
            </a:r>
            <a:endParaRPr/>
          </a:p>
          <a:p>
            <a:pPr indent="0" lvl="0" marL="0" marR="0" rtl="0" algn="l">
              <a:lnSpc>
                <a:spcPct val="139987"/>
              </a:lnSpc>
              <a:spcBef>
                <a:spcPts val="0"/>
              </a:spcBef>
              <a:spcAft>
                <a:spcPts val="0"/>
              </a:spcAft>
              <a:buNone/>
            </a:pPr>
            <a:r>
              <a:rPr b="0" i="0" lang="en-US" sz="3081" u="none" cap="none" strike="noStrike">
                <a:solidFill>
                  <a:srgbClr val="FFFFFF"/>
                </a:solidFill>
                <a:latin typeface="Open Sans"/>
                <a:ea typeface="Open Sans"/>
                <a:cs typeface="Open Sans"/>
                <a:sym typeface="Open Sans"/>
              </a:rPr>
              <a:t> profitability while meeting consumer demand.</a:t>
            </a:r>
            <a:endParaRPr/>
          </a:p>
          <a:p>
            <a:pPr indent="0" lvl="0" marL="0" marR="0" rtl="0" algn="l">
              <a:lnSpc>
                <a:spcPct val="139987"/>
              </a:lnSpc>
              <a:spcBef>
                <a:spcPts val="0"/>
              </a:spcBef>
              <a:spcAft>
                <a:spcPts val="0"/>
              </a:spcAft>
              <a:buNone/>
            </a:pPr>
            <a:r>
              <a:t/>
            </a:r>
            <a:endParaRPr b="0" i="0" sz="3081" u="none" cap="none" strike="noStrike">
              <a:solidFill>
                <a:srgbClr val="FFFFFF"/>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142" name="Shape 142"/>
        <p:cNvGrpSpPr/>
        <p:nvPr/>
      </p:nvGrpSpPr>
      <p:grpSpPr>
        <a:xfrm>
          <a:off x="0" y="0"/>
          <a:ext cx="0" cy="0"/>
          <a:chOff x="0" y="0"/>
          <a:chExt cx="0" cy="0"/>
        </a:xfrm>
      </p:grpSpPr>
      <p:grpSp>
        <p:nvGrpSpPr>
          <p:cNvPr id="143" name="Google Shape;143;p4"/>
          <p:cNvGrpSpPr/>
          <p:nvPr/>
        </p:nvGrpSpPr>
        <p:grpSpPr>
          <a:xfrm>
            <a:off x="17293116" y="447580"/>
            <a:ext cx="397367" cy="147050"/>
            <a:chOff x="0" y="-38100"/>
            <a:chExt cx="128243" cy="47458"/>
          </a:xfrm>
        </p:grpSpPr>
        <p:sp>
          <p:nvSpPr>
            <p:cNvPr id="144" name="Google Shape;144;p4"/>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3600"/>
            </a:solidFill>
            <a:ln>
              <a:noFill/>
            </a:ln>
          </p:spPr>
        </p:sp>
        <p:sp>
          <p:nvSpPr>
            <p:cNvPr id="145" name="Google Shape;145;p4"/>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6" name="Google Shape;146;p4"/>
          <p:cNvGrpSpPr/>
          <p:nvPr/>
        </p:nvGrpSpPr>
        <p:grpSpPr>
          <a:xfrm>
            <a:off x="17293116" y="539683"/>
            <a:ext cx="397367" cy="147050"/>
            <a:chOff x="0" y="-38100"/>
            <a:chExt cx="128243" cy="47458"/>
          </a:xfrm>
        </p:grpSpPr>
        <p:sp>
          <p:nvSpPr>
            <p:cNvPr id="147" name="Google Shape;147;p4"/>
            <p:cNvSpPr/>
            <p:nvPr/>
          </p:nvSpPr>
          <p:spPr>
            <a:xfrm>
              <a:off x="0" y="0"/>
              <a:ext cx="128243" cy="9358"/>
            </a:xfrm>
            <a:custGeom>
              <a:rect b="b" l="l" r="r" t="t"/>
              <a:pathLst>
                <a:path extrusionOk="0" h="9358" w="128243">
                  <a:moveTo>
                    <a:pt x="0" y="0"/>
                  </a:moveTo>
                  <a:lnTo>
                    <a:pt x="128243" y="0"/>
                  </a:lnTo>
                  <a:lnTo>
                    <a:pt x="128243" y="9358"/>
                  </a:lnTo>
                  <a:lnTo>
                    <a:pt x="0" y="9358"/>
                  </a:lnTo>
                  <a:close/>
                </a:path>
              </a:pathLst>
            </a:custGeom>
            <a:solidFill>
              <a:srgbClr val="FF3600"/>
            </a:solidFill>
            <a:ln>
              <a:noFill/>
            </a:ln>
          </p:spPr>
        </p:sp>
        <p:sp>
          <p:nvSpPr>
            <p:cNvPr id="148" name="Google Shape;148;p4"/>
            <p:cNvSpPr txBox="1"/>
            <p:nvPr/>
          </p:nvSpPr>
          <p:spPr>
            <a:xfrm>
              <a:off x="0" y="-38100"/>
              <a:ext cx="128243" cy="47458"/>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9" name="Google Shape;149;p4"/>
          <p:cNvGrpSpPr/>
          <p:nvPr/>
        </p:nvGrpSpPr>
        <p:grpSpPr>
          <a:xfrm rot="-5400000">
            <a:off x="17608159" y="8578459"/>
            <a:ext cx="997448" cy="362234"/>
            <a:chOff x="0" y="0"/>
            <a:chExt cx="1154854" cy="419398"/>
          </a:xfrm>
        </p:grpSpPr>
        <p:sp>
          <p:nvSpPr>
            <p:cNvPr id="150" name="Google Shape;150;p4"/>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151" name="Google Shape;151;p4"/>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52" name="Google Shape;152;p4"/>
          <p:cNvSpPr/>
          <p:nvPr/>
        </p:nvSpPr>
        <p:spPr>
          <a:xfrm>
            <a:off x="669189" y="527199"/>
            <a:ext cx="268543" cy="193351"/>
          </a:xfrm>
          <a:custGeom>
            <a:rect b="b" l="l" r="r" t="t"/>
            <a:pathLst>
              <a:path extrusionOk="0" h="193351" w="268543">
                <a:moveTo>
                  <a:pt x="0" y="0"/>
                </a:moveTo>
                <a:lnTo>
                  <a:pt x="268544" y="0"/>
                </a:lnTo>
                <a:lnTo>
                  <a:pt x="268544" y="193351"/>
                </a:lnTo>
                <a:lnTo>
                  <a:pt x="0" y="193351"/>
                </a:lnTo>
                <a:lnTo>
                  <a:pt x="0" y="0"/>
                </a:lnTo>
                <a:close/>
              </a:path>
            </a:pathLst>
          </a:custGeom>
          <a:blipFill rotWithShape="1">
            <a:blip r:embed="rId3">
              <a:alphaModFix/>
            </a:blip>
            <a:stretch>
              <a:fillRect b="0" l="0" r="0" t="0"/>
            </a:stretch>
          </a:blipFill>
          <a:ln>
            <a:noFill/>
          </a:ln>
        </p:spPr>
      </p:sp>
      <p:sp>
        <p:nvSpPr>
          <p:cNvPr id="153" name="Google Shape;153;p4"/>
          <p:cNvSpPr/>
          <p:nvPr/>
        </p:nvSpPr>
        <p:spPr>
          <a:xfrm>
            <a:off x="1697338" y="3370077"/>
            <a:ext cx="3443729" cy="3481177"/>
          </a:xfrm>
          <a:custGeom>
            <a:rect b="b" l="l" r="r" t="t"/>
            <a:pathLst>
              <a:path extrusionOk="0" h="6021070" w="5956300">
                <a:moveTo>
                  <a:pt x="692150" y="6021070"/>
                </a:moveTo>
                <a:lnTo>
                  <a:pt x="0" y="0"/>
                </a:lnTo>
                <a:lnTo>
                  <a:pt x="5264150" y="0"/>
                </a:lnTo>
                <a:lnTo>
                  <a:pt x="5956300" y="6021070"/>
                </a:lnTo>
                <a:close/>
              </a:path>
            </a:pathLst>
          </a:custGeom>
          <a:blipFill rotWithShape="1">
            <a:blip r:embed="rId4">
              <a:alphaModFix/>
            </a:blip>
            <a:stretch>
              <a:fillRect b="0" l="-4399" r="-4399" t="0"/>
            </a:stretch>
          </a:blipFill>
          <a:ln>
            <a:noFill/>
          </a:ln>
        </p:spPr>
      </p:sp>
      <p:sp>
        <p:nvSpPr>
          <p:cNvPr id="154" name="Google Shape;154;p4"/>
          <p:cNvSpPr/>
          <p:nvPr/>
        </p:nvSpPr>
        <p:spPr>
          <a:xfrm>
            <a:off x="5513870" y="3370077"/>
            <a:ext cx="3443729" cy="3481177"/>
          </a:xfrm>
          <a:custGeom>
            <a:rect b="b" l="l" r="r" t="t"/>
            <a:pathLst>
              <a:path extrusionOk="0" h="6021070" w="5956300">
                <a:moveTo>
                  <a:pt x="692150" y="6021070"/>
                </a:moveTo>
                <a:lnTo>
                  <a:pt x="0" y="0"/>
                </a:lnTo>
                <a:lnTo>
                  <a:pt x="5264150" y="0"/>
                </a:lnTo>
                <a:lnTo>
                  <a:pt x="5956300" y="6021070"/>
                </a:lnTo>
                <a:close/>
              </a:path>
            </a:pathLst>
          </a:custGeom>
          <a:blipFill rotWithShape="1">
            <a:blip r:embed="rId5">
              <a:alphaModFix/>
            </a:blip>
            <a:stretch>
              <a:fillRect b="0" l="-884" r="-884" t="0"/>
            </a:stretch>
          </a:blipFill>
          <a:ln>
            <a:noFill/>
          </a:ln>
        </p:spPr>
      </p:sp>
      <p:sp>
        <p:nvSpPr>
          <p:cNvPr id="155" name="Google Shape;155;p4"/>
          <p:cNvSpPr/>
          <p:nvPr/>
        </p:nvSpPr>
        <p:spPr>
          <a:xfrm>
            <a:off x="9330401" y="3370077"/>
            <a:ext cx="3443729" cy="3481177"/>
          </a:xfrm>
          <a:custGeom>
            <a:rect b="b" l="l" r="r" t="t"/>
            <a:pathLst>
              <a:path extrusionOk="0" h="6021070" w="5956300">
                <a:moveTo>
                  <a:pt x="692150" y="6021070"/>
                </a:moveTo>
                <a:lnTo>
                  <a:pt x="0" y="0"/>
                </a:lnTo>
                <a:lnTo>
                  <a:pt x="5264150" y="0"/>
                </a:lnTo>
                <a:lnTo>
                  <a:pt x="5956300" y="6021070"/>
                </a:lnTo>
                <a:close/>
              </a:path>
            </a:pathLst>
          </a:custGeom>
          <a:blipFill rotWithShape="1">
            <a:blip r:embed="rId6">
              <a:alphaModFix/>
            </a:blip>
            <a:stretch>
              <a:fillRect b="0" l="-3953" r="-3952" t="0"/>
            </a:stretch>
          </a:blipFill>
          <a:ln>
            <a:noFill/>
          </a:ln>
        </p:spPr>
      </p:sp>
      <p:sp>
        <p:nvSpPr>
          <p:cNvPr id="156" name="Google Shape;156;p4"/>
          <p:cNvSpPr/>
          <p:nvPr/>
        </p:nvSpPr>
        <p:spPr>
          <a:xfrm>
            <a:off x="13146933" y="3370077"/>
            <a:ext cx="3443729" cy="3481177"/>
          </a:xfrm>
          <a:custGeom>
            <a:rect b="b" l="l" r="r" t="t"/>
            <a:pathLst>
              <a:path extrusionOk="0" h="6021070" w="5956300">
                <a:moveTo>
                  <a:pt x="692150" y="6021070"/>
                </a:moveTo>
                <a:lnTo>
                  <a:pt x="0" y="0"/>
                </a:lnTo>
                <a:lnTo>
                  <a:pt x="5264150" y="0"/>
                </a:lnTo>
                <a:lnTo>
                  <a:pt x="5956300" y="6021070"/>
                </a:lnTo>
                <a:close/>
              </a:path>
            </a:pathLst>
          </a:custGeom>
          <a:blipFill rotWithShape="1">
            <a:blip r:embed="rId7">
              <a:alphaModFix/>
            </a:blip>
            <a:stretch>
              <a:fillRect b="0" l="-542" r="-542" t="0"/>
            </a:stretch>
          </a:blipFill>
          <a:ln>
            <a:noFill/>
          </a:ln>
        </p:spPr>
      </p:sp>
      <p:sp>
        <p:nvSpPr>
          <p:cNvPr id="157" name="Google Shape;157;p4"/>
          <p:cNvSpPr/>
          <p:nvPr/>
        </p:nvSpPr>
        <p:spPr>
          <a:xfrm flipH="1">
            <a:off x="7868466" y="1603417"/>
            <a:ext cx="2551068" cy="130297"/>
          </a:xfrm>
          <a:custGeom>
            <a:rect b="b" l="l" r="r" t="t"/>
            <a:pathLst>
              <a:path extrusionOk="0" h="130297" w="2551068">
                <a:moveTo>
                  <a:pt x="2551068" y="0"/>
                </a:moveTo>
                <a:lnTo>
                  <a:pt x="0" y="0"/>
                </a:lnTo>
                <a:lnTo>
                  <a:pt x="0" y="130297"/>
                </a:lnTo>
                <a:lnTo>
                  <a:pt x="2551068" y="130297"/>
                </a:lnTo>
                <a:lnTo>
                  <a:pt x="2551068" y="0"/>
                </a:lnTo>
                <a:close/>
              </a:path>
            </a:pathLst>
          </a:custGeom>
          <a:blipFill rotWithShape="1">
            <a:blip r:embed="rId8">
              <a:alphaModFix/>
            </a:blip>
            <a:stretch>
              <a:fillRect b="0" l="0" r="0" t="0"/>
            </a:stretch>
          </a:blipFill>
          <a:ln>
            <a:noFill/>
          </a:ln>
        </p:spPr>
      </p:sp>
      <p:sp>
        <p:nvSpPr>
          <p:cNvPr id="158" name="Google Shape;158;p4"/>
          <p:cNvSpPr txBox="1"/>
          <p:nvPr/>
        </p:nvSpPr>
        <p:spPr>
          <a:xfrm>
            <a:off x="1028700" y="498624"/>
            <a:ext cx="980073" cy="24059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Anton"/>
                <a:ea typeface="Anton"/>
                <a:cs typeface="Anton"/>
                <a:sym typeface="Anton"/>
              </a:rPr>
              <a:t>BORCELLE</a:t>
            </a:r>
            <a:endParaRPr/>
          </a:p>
        </p:txBody>
      </p:sp>
      <p:sp>
        <p:nvSpPr>
          <p:cNvPr id="159" name="Google Shape;159;p4"/>
          <p:cNvSpPr txBox="1"/>
          <p:nvPr/>
        </p:nvSpPr>
        <p:spPr>
          <a:xfrm>
            <a:off x="15940842" y="517674"/>
            <a:ext cx="9784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Contact</a:t>
            </a:r>
            <a:endParaRPr/>
          </a:p>
        </p:txBody>
      </p:sp>
      <p:sp>
        <p:nvSpPr>
          <p:cNvPr id="160" name="Google Shape;160;p4"/>
          <p:cNvSpPr txBox="1"/>
          <p:nvPr/>
        </p:nvSpPr>
        <p:spPr>
          <a:xfrm>
            <a:off x="14385046" y="517674"/>
            <a:ext cx="1060497"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About Us</a:t>
            </a:r>
            <a:endParaRPr/>
          </a:p>
        </p:txBody>
      </p:sp>
      <p:sp>
        <p:nvSpPr>
          <p:cNvPr id="161" name="Google Shape;161;p4"/>
          <p:cNvSpPr txBox="1"/>
          <p:nvPr/>
        </p:nvSpPr>
        <p:spPr>
          <a:xfrm>
            <a:off x="13154289" y="517674"/>
            <a:ext cx="735456"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Service</a:t>
            </a:r>
            <a:endParaRPr/>
          </a:p>
        </p:txBody>
      </p:sp>
      <p:sp>
        <p:nvSpPr>
          <p:cNvPr id="162" name="Google Shape;162;p4"/>
          <p:cNvSpPr txBox="1"/>
          <p:nvPr/>
        </p:nvSpPr>
        <p:spPr>
          <a:xfrm>
            <a:off x="11898530" y="517674"/>
            <a:ext cx="809760" cy="19797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200" u="none" cap="none" strike="noStrike">
                <a:solidFill>
                  <a:srgbClr val="FFFFFF"/>
                </a:solidFill>
                <a:latin typeface="Open Sans"/>
                <a:ea typeface="Open Sans"/>
                <a:cs typeface="Open Sans"/>
                <a:sym typeface="Open Sans"/>
              </a:rPr>
              <a:t>Home</a:t>
            </a:r>
            <a:endParaRPr/>
          </a:p>
        </p:txBody>
      </p:sp>
      <p:sp>
        <p:nvSpPr>
          <p:cNvPr id="163" name="Google Shape;163;p4"/>
          <p:cNvSpPr txBox="1"/>
          <p:nvPr/>
        </p:nvSpPr>
        <p:spPr>
          <a:xfrm>
            <a:off x="2051442" y="7079854"/>
            <a:ext cx="2735520" cy="1019176"/>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999" u="none" cap="none" strike="noStrike">
                <a:solidFill>
                  <a:srgbClr val="FF3600"/>
                </a:solidFill>
                <a:latin typeface="Open Sans"/>
                <a:ea typeface="Open Sans"/>
                <a:cs typeface="Open Sans"/>
                <a:sym typeface="Open Sans"/>
              </a:rPr>
              <a:t>Microsoft Excel 2016</a:t>
            </a:r>
            <a:endParaRPr/>
          </a:p>
        </p:txBody>
      </p:sp>
      <p:sp>
        <p:nvSpPr>
          <p:cNvPr id="164" name="Google Shape;164;p4"/>
          <p:cNvSpPr txBox="1"/>
          <p:nvPr/>
        </p:nvSpPr>
        <p:spPr>
          <a:xfrm>
            <a:off x="5867974" y="7079854"/>
            <a:ext cx="2735520" cy="49530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999" u="none" cap="none" strike="noStrike">
                <a:solidFill>
                  <a:srgbClr val="FF3600"/>
                </a:solidFill>
                <a:latin typeface="Open Sans"/>
                <a:ea typeface="Open Sans"/>
                <a:cs typeface="Open Sans"/>
                <a:sym typeface="Open Sans"/>
              </a:rPr>
              <a:t>Power BI</a:t>
            </a:r>
            <a:endParaRPr/>
          </a:p>
        </p:txBody>
      </p:sp>
      <p:sp>
        <p:nvSpPr>
          <p:cNvPr id="165" name="Google Shape;165;p4"/>
          <p:cNvSpPr txBox="1"/>
          <p:nvPr/>
        </p:nvSpPr>
        <p:spPr>
          <a:xfrm>
            <a:off x="9684506" y="7079854"/>
            <a:ext cx="2735520" cy="1019176"/>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999" u="none" cap="none" strike="noStrike">
                <a:solidFill>
                  <a:srgbClr val="FF3600"/>
                </a:solidFill>
                <a:latin typeface="Open Sans"/>
                <a:ea typeface="Open Sans"/>
                <a:cs typeface="Open Sans"/>
                <a:sym typeface="Open Sans"/>
              </a:rPr>
              <a:t>Jupyter Notebook</a:t>
            </a:r>
            <a:endParaRPr/>
          </a:p>
        </p:txBody>
      </p:sp>
      <p:sp>
        <p:nvSpPr>
          <p:cNvPr id="166" name="Google Shape;166;p4"/>
          <p:cNvSpPr txBox="1"/>
          <p:nvPr/>
        </p:nvSpPr>
        <p:spPr>
          <a:xfrm>
            <a:off x="13501037" y="7079854"/>
            <a:ext cx="2735520" cy="495301"/>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999" u="none" cap="none" strike="noStrike">
                <a:solidFill>
                  <a:srgbClr val="FF3600"/>
                </a:solidFill>
                <a:latin typeface="Open Sans"/>
                <a:ea typeface="Open Sans"/>
                <a:cs typeface="Open Sans"/>
                <a:sym typeface="Open Sans"/>
              </a:rPr>
              <a:t>canva</a:t>
            </a:r>
            <a:endParaRPr/>
          </a:p>
        </p:txBody>
      </p:sp>
      <p:sp>
        <p:nvSpPr>
          <p:cNvPr id="167" name="Google Shape;167;p4"/>
          <p:cNvSpPr txBox="1"/>
          <p:nvPr/>
        </p:nvSpPr>
        <p:spPr>
          <a:xfrm>
            <a:off x="5984590" y="1726600"/>
            <a:ext cx="6318820" cy="1111251"/>
          </a:xfrm>
          <a:prstGeom prst="rect">
            <a:avLst/>
          </a:prstGeom>
          <a:noFill/>
          <a:ln>
            <a:noFill/>
          </a:ln>
        </p:spPr>
        <p:txBody>
          <a:bodyPr anchorCtr="0" anchor="t" bIns="0" lIns="0" spcFirstLastPara="1" rIns="0" wrap="square" tIns="0">
            <a:spAutoFit/>
          </a:bodyPr>
          <a:lstStyle/>
          <a:p>
            <a:pPr indent="0" lvl="0" marL="0" marR="0" rtl="0" algn="ctr">
              <a:lnSpc>
                <a:spcPct val="140006"/>
              </a:lnSpc>
              <a:spcBef>
                <a:spcPts val="0"/>
              </a:spcBef>
              <a:spcAft>
                <a:spcPts val="0"/>
              </a:spcAft>
              <a:buNone/>
            </a:pPr>
            <a:r>
              <a:rPr b="0" i="0" lang="en-US" sz="6499" u="none" cap="none" strike="noStrike">
                <a:solidFill>
                  <a:srgbClr val="FFFFFF"/>
                </a:solidFill>
                <a:latin typeface="Anton"/>
                <a:ea typeface="Anton"/>
                <a:cs typeface="Anton"/>
                <a:sym typeface="Anton"/>
              </a:rPr>
              <a:t>TECH STACK USED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171" name="Shape 171"/>
        <p:cNvGrpSpPr/>
        <p:nvPr/>
      </p:nvGrpSpPr>
      <p:grpSpPr>
        <a:xfrm>
          <a:off x="0" y="0"/>
          <a:ext cx="0" cy="0"/>
          <a:chOff x="0" y="0"/>
          <a:chExt cx="0" cy="0"/>
        </a:xfrm>
      </p:grpSpPr>
      <p:sp>
        <p:nvSpPr>
          <p:cNvPr id="172" name="Google Shape;172;p5"/>
          <p:cNvSpPr/>
          <p:nvPr/>
        </p:nvSpPr>
        <p:spPr>
          <a:xfrm>
            <a:off x="-2131016" y="-2112938"/>
            <a:ext cx="21950974" cy="14103501"/>
          </a:xfrm>
          <a:custGeom>
            <a:rect b="b" l="l" r="r" t="t"/>
            <a:pathLst>
              <a:path extrusionOk="0" h="14103501" w="21950974">
                <a:moveTo>
                  <a:pt x="0" y="0"/>
                </a:moveTo>
                <a:lnTo>
                  <a:pt x="21950973" y="0"/>
                </a:lnTo>
                <a:lnTo>
                  <a:pt x="21950973" y="14103501"/>
                </a:lnTo>
                <a:lnTo>
                  <a:pt x="0" y="14103501"/>
                </a:lnTo>
                <a:lnTo>
                  <a:pt x="0" y="0"/>
                </a:lnTo>
                <a:close/>
              </a:path>
            </a:pathLst>
          </a:custGeom>
          <a:blipFill rotWithShape="1">
            <a:blip r:embed="rId3">
              <a:alphaModFix amt="14000"/>
            </a:blip>
            <a:stretch>
              <a:fillRect b="0" l="0" r="0" t="0"/>
            </a:stretch>
          </a:blipFill>
          <a:ln>
            <a:noFill/>
          </a:ln>
        </p:spPr>
      </p:sp>
      <p:sp>
        <p:nvSpPr>
          <p:cNvPr id="173" name="Google Shape;173;p5"/>
          <p:cNvSpPr txBox="1"/>
          <p:nvPr/>
        </p:nvSpPr>
        <p:spPr>
          <a:xfrm>
            <a:off x="5727471" y="904875"/>
            <a:ext cx="6833057" cy="1111251"/>
          </a:xfrm>
          <a:prstGeom prst="rect">
            <a:avLst/>
          </a:prstGeom>
          <a:noFill/>
          <a:ln>
            <a:noFill/>
          </a:ln>
        </p:spPr>
        <p:txBody>
          <a:bodyPr anchorCtr="0" anchor="t" bIns="0" lIns="0" spcFirstLastPara="1" rIns="0" wrap="square" tIns="0">
            <a:spAutoFit/>
          </a:bodyPr>
          <a:lstStyle/>
          <a:p>
            <a:pPr indent="0" lvl="0" marL="0" marR="0" rtl="0" algn="l">
              <a:lnSpc>
                <a:spcPct val="140006"/>
              </a:lnSpc>
              <a:spcBef>
                <a:spcPts val="0"/>
              </a:spcBef>
              <a:spcAft>
                <a:spcPts val="0"/>
              </a:spcAft>
              <a:buNone/>
            </a:pPr>
            <a:r>
              <a:rPr b="0" i="0" lang="en-US" sz="6499" u="none" cap="none" strike="noStrike">
                <a:solidFill>
                  <a:srgbClr val="FFFFFF"/>
                </a:solidFill>
                <a:latin typeface="Anton"/>
                <a:ea typeface="Anton"/>
                <a:cs typeface="Anton"/>
                <a:sym typeface="Anton"/>
              </a:rPr>
              <a:t>APPROACH</a:t>
            </a:r>
            <a:endParaRPr/>
          </a:p>
        </p:txBody>
      </p:sp>
      <p:sp>
        <p:nvSpPr>
          <p:cNvPr id="174" name="Google Shape;174;p5"/>
          <p:cNvSpPr txBox="1"/>
          <p:nvPr/>
        </p:nvSpPr>
        <p:spPr>
          <a:xfrm>
            <a:off x="1028700" y="2817171"/>
            <a:ext cx="15744005" cy="5833717"/>
          </a:xfrm>
          <a:prstGeom prst="rect">
            <a:avLst/>
          </a:prstGeom>
          <a:noFill/>
          <a:ln>
            <a:noFill/>
          </a:ln>
        </p:spPr>
        <p:txBody>
          <a:bodyPr anchorCtr="0" anchor="t" bIns="0" lIns="0" spcFirstLastPara="1" rIns="0" wrap="square" tIns="0">
            <a:spAutoFit/>
          </a:bodyPr>
          <a:lstStyle/>
          <a:p>
            <a:pPr indent="0" lvl="0" marL="0" marR="0" rtl="0" algn="l">
              <a:lnSpc>
                <a:spcPct val="140043"/>
              </a:lnSpc>
              <a:spcBef>
                <a:spcPts val="0"/>
              </a:spcBef>
              <a:spcAft>
                <a:spcPts val="0"/>
              </a:spcAft>
              <a:buNone/>
            </a:pPr>
            <a:r>
              <a:rPr b="0" i="0" lang="en-US" sz="3716" u="none" cap="none" strike="noStrike">
                <a:solidFill>
                  <a:srgbClr val="FFFFFF"/>
                </a:solidFill>
                <a:latin typeface="Open Sans"/>
                <a:ea typeface="Open Sans"/>
                <a:cs typeface="Open Sans"/>
                <a:sym typeface="Open Sans"/>
              </a:rPr>
              <a:t>For this project I have used Microsoft Excel 2016, Jupyter Notebook with python and python libraries essential for data analysis and Manipulations.</a:t>
            </a:r>
            <a:endParaRPr/>
          </a:p>
          <a:p>
            <a:pPr indent="0" lvl="0" marL="0" marR="0" rtl="0" algn="l">
              <a:lnSpc>
                <a:spcPct val="140043"/>
              </a:lnSpc>
              <a:spcBef>
                <a:spcPts val="0"/>
              </a:spcBef>
              <a:spcAft>
                <a:spcPts val="0"/>
              </a:spcAft>
              <a:buNone/>
            </a:pPr>
            <a:r>
              <a:rPr b="0" i="0" lang="en-US" sz="3716" u="none" cap="none" strike="noStrike">
                <a:solidFill>
                  <a:srgbClr val="FFFFFF"/>
                </a:solidFill>
                <a:latin typeface="Open Sans"/>
                <a:ea typeface="Open Sans"/>
                <a:cs typeface="Open Sans"/>
                <a:sym typeface="Open Sans"/>
              </a:rPr>
              <a:t>The approach to this project involves Python to clean, manipulate and analyze the dataset. Coding knowledge and Algorithms were applied to handle missing data, handling outliers, create new columns, alter data based on specific criteria.</a:t>
            </a:r>
            <a:endParaRPr/>
          </a:p>
          <a:p>
            <a:pPr indent="0" lvl="0" marL="0" marR="0" rtl="0" algn="l">
              <a:lnSpc>
                <a:spcPct val="140043"/>
              </a:lnSpc>
              <a:spcBef>
                <a:spcPts val="0"/>
              </a:spcBef>
              <a:spcAft>
                <a:spcPts val="0"/>
              </a:spcAft>
              <a:buNone/>
            </a:pPr>
            <a:r>
              <a:rPr b="0" i="0" lang="en-US" sz="3716" u="none" cap="none" strike="noStrike">
                <a:solidFill>
                  <a:srgbClr val="FFFFFF"/>
                </a:solidFill>
                <a:latin typeface="Open Sans"/>
                <a:ea typeface="Open Sans"/>
                <a:cs typeface="Open Sans"/>
                <a:sym typeface="Open Sans"/>
              </a:rPr>
              <a:t>Power BI to generate visualization and dashboard to draw a meaningful insights through it.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178" name="Shape 178"/>
        <p:cNvGrpSpPr/>
        <p:nvPr/>
      </p:nvGrpSpPr>
      <p:grpSpPr>
        <a:xfrm>
          <a:off x="0" y="0"/>
          <a:ext cx="0" cy="0"/>
          <a:chOff x="0" y="0"/>
          <a:chExt cx="0" cy="0"/>
        </a:xfrm>
      </p:grpSpPr>
      <p:grpSp>
        <p:nvGrpSpPr>
          <p:cNvPr id="179" name="Google Shape;179;p6"/>
          <p:cNvGrpSpPr/>
          <p:nvPr/>
        </p:nvGrpSpPr>
        <p:grpSpPr>
          <a:xfrm rot="-5400000">
            <a:off x="17608159" y="8578459"/>
            <a:ext cx="997448" cy="362234"/>
            <a:chOff x="0" y="0"/>
            <a:chExt cx="1154854" cy="419398"/>
          </a:xfrm>
        </p:grpSpPr>
        <p:sp>
          <p:nvSpPr>
            <p:cNvPr id="180" name="Google Shape;180;p6"/>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181" name="Google Shape;181;p6"/>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82" name="Google Shape;182;p6"/>
          <p:cNvSpPr/>
          <p:nvPr/>
        </p:nvSpPr>
        <p:spPr>
          <a:xfrm>
            <a:off x="5612006" y="2056818"/>
            <a:ext cx="11347399" cy="6548140"/>
          </a:xfrm>
          <a:custGeom>
            <a:rect b="b" l="l" r="r" t="t"/>
            <a:pathLst>
              <a:path extrusionOk="0" h="6548140" w="11347399">
                <a:moveTo>
                  <a:pt x="0" y="0"/>
                </a:moveTo>
                <a:lnTo>
                  <a:pt x="11347399" y="0"/>
                </a:lnTo>
                <a:lnTo>
                  <a:pt x="11347399" y="6548140"/>
                </a:lnTo>
                <a:lnTo>
                  <a:pt x="0" y="6548140"/>
                </a:lnTo>
                <a:lnTo>
                  <a:pt x="0" y="0"/>
                </a:lnTo>
                <a:close/>
              </a:path>
            </a:pathLst>
          </a:custGeom>
          <a:blipFill rotWithShape="1">
            <a:blip r:embed="rId3">
              <a:alphaModFix/>
            </a:blip>
            <a:stretch>
              <a:fillRect b="0" l="0" r="0" t="0"/>
            </a:stretch>
          </a:blipFill>
          <a:ln>
            <a:noFill/>
          </a:ln>
        </p:spPr>
      </p:sp>
      <p:sp>
        <p:nvSpPr>
          <p:cNvPr id="183" name="Google Shape;183;p6"/>
          <p:cNvSpPr txBox="1"/>
          <p:nvPr/>
        </p:nvSpPr>
        <p:spPr>
          <a:xfrm>
            <a:off x="606623" y="1971093"/>
            <a:ext cx="4224303" cy="5397604"/>
          </a:xfrm>
          <a:prstGeom prst="rect">
            <a:avLst/>
          </a:prstGeom>
          <a:noFill/>
          <a:ln>
            <a:noFill/>
          </a:ln>
        </p:spPr>
        <p:txBody>
          <a:bodyPr anchorCtr="0" anchor="t" bIns="0" lIns="0" spcFirstLastPara="1" rIns="0" wrap="square" tIns="0">
            <a:spAutoFit/>
          </a:bodyPr>
          <a:lstStyle/>
          <a:p>
            <a:pPr indent="-471643" lvl="1" marL="943287" marR="0" rtl="0" algn="l">
              <a:lnSpc>
                <a:spcPct val="139986"/>
              </a:lnSpc>
              <a:spcBef>
                <a:spcPts val="0"/>
              </a:spcBef>
              <a:spcAft>
                <a:spcPts val="0"/>
              </a:spcAft>
              <a:buClr>
                <a:srgbClr val="FFFFFF"/>
              </a:buClr>
              <a:buSzPts val="4369"/>
              <a:buFont typeface="Anton"/>
              <a:buAutoNum type="arabicPeriod"/>
            </a:pPr>
            <a:r>
              <a:rPr b="0" i="0" lang="en-US" sz="4369" u="none" cap="none" strike="noStrike">
                <a:solidFill>
                  <a:srgbClr val="FFFFFF"/>
                </a:solidFill>
                <a:latin typeface="Anton"/>
                <a:ea typeface="Anton"/>
                <a:cs typeface="Anton"/>
                <a:sym typeface="Anton"/>
              </a:rPr>
              <a:t> HOW DOES THE POPULARITY OF A CAR MODEL VARY ACROSS DIFFERENT MARKET CATEGORIES?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187" name="Shape 187"/>
        <p:cNvGrpSpPr/>
        <p:nvPr/>
      </p:nvGrpSpPr>
      <p:grpSpPr>
        <a:xfrm>
          <a:off x="0" y="0"/>
          <a:ext cx="0" cy="0"/>
          <a:chOff x="0" y="0"/>
          <a:chExt cx="0" cy="0"/>
        </a:xfrm>
      </p:grpSpPr>
      <p:grpSp>
        <p:nvGrpSpPr>
          <p:cNvPr id="188" name="Google Shape;188;p7"/>
          <p:cNvGrpSpPr/>
          <p:nvPr/>
        </p:nvGrpSpPr>
        <p:grpSpPr>
          <a:xfrm rot="-5400000">
            <a:off x="17608159" y="8578459"/>
            <a:ext cx="997448" cy="362234"/>
            <a:chOff x="0" y="0"/>
            <a:chExt cx="1154854" cy="419398"/>
          </a:xfrm>
        </p:grpSpPr>
        <p:sp>
          <p:nvSpPr>
            <p:cNvPr id="189" name="Google Shape;189;p7"/>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190" name="Google Shape;190;p7"/>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91" name="Google Shape;191;p7"/>
          <p:cNvSpPr/>
          <p:nvPr/>
        </p:nvSpPr>
        <p:spPr>
          <a:xfrm>
            <a:off x="6764035" y="731079"/>
            <a:ext cx="10495265" cy="8824842"/>
          </a:xfrm>
          <a:custGeom>
            <a:rect b="b" l="l" r="r" t="t"/>
            <a:pathLst>
              <a:path extrusionOk="0" h="8824842" w="10495265">
                <a:moveTo>
                  <a:pt x="0" y="0"/>
                </a:moveTo>
                <a:lnTo>
                  <a:pt x="10495265" y="0"/>
                </a:lnTo>
                <a:lnTo>
                  <a:pt x="10495265" y="8824842"/>
                </a:lnTo>
                <a:lnTo>
                  <a:pt x="0" y="8824842"/>
                </a:lnTo>
                <a:lnTo>
                  <a:pt x="0" y="0"/>
                </a:lnTo>
                <a:close/>
              </a:path>
            </a:pathLst>
          </a:custGeom>
          <a:blipFill rotWithShape="1">
            <a:blip r:embed="rId3">
              <a:alphaModFix/>
            </a:blip>
            <a:stretch>
              <a:fillRect b="-863" l="0" r="0" t="-863"/>
            </a:stretch>
          </a:blipFill>
          <a:ln>
            <a:noFill/>
          </a:ln>
        </p:spPr>
      </p:sp>
      <p:sp>
        <p:nvSpPr>
          <p:cNvPr id="192" name="Google Shape;192;p7"/>
          <p:cNvSpPr txBox="1"/>
          <p:nvPr/>
        </p:nvSpPr>
        <p:spPr>
          <a:xfrm>
            <a:off x="249848" y="1116012"/>
            <a:ext cx="6306068" cy="2650630"/>
          </a:xfrm>
          <a:prstGeom prst="rect">
            <a:avLst/>
          </a:prstGeom>
          <a:noFill/>
          <a:ln>
            <a:noFill/>
          </a:ln>
        </p:spPr>
        <p:txBody>
          <a:bodyPr anchorCtr="0" anchor="t" bIns="0" lIns="0" spcFirstLastPara="1" rIns="0" wrap="square" tIns="0">
            <a:spAutoFit/>
          </a:bodyPr>
          <a:lstStyle/>
          <a:p>
            <a:pPr indent="-406390" lvl="1" marL="812781" marR="0" rtl="0" algn="l">
              <a:lnSpc>
                <a:spcPct val="140010"/>
              </a:lnSpc>
              <a:spcBef>
                <a:spcPts val="0"/>
              </a:spcBef>
              <a:spcAft>
                <a:spcPts val="0"/>
              </a:spcAft>
              <a:buClr>
                <a:srgbClr val="FFFFFF"/>
              </a:buClr>
              <a:buSzPts val="3764"/>
              <a:buFont typeface="Anton"/>
              <a:buAutoNum type="arabicPeriod"/>
            </a:pPr>
            <a:r>
              <a:rPr b="0" i="0" lang="en-US" sz="3764" u="none" cap="none" strike="noStrike">
                <a:solidFill>
                  <a:srgbClr val="FFFFFF"/>
                </a:solidFill>
                <a:latin typeface="Anton"/>
                <a:ea typeface="Anton"/>
                <a:cs typeface="Anton"/>
                <a:sym typeface="Anton"/>
              </a:rPr>
              <a:t>HOW DOES THE POPULARITY OF A CAR MODEL VARY ACROSS DIFFERENT MARKET CATEGORIES?</a:t>
            </a:r>
            <a:endParaRPr/>
          </a:p>
        </p:txBody>
      </p:sp>
      <p:sp>
        <p:nvSpPr>
          <p:cNvPr id="193" name="Google Shape;193;p7"/>
          <p:cNvSpPr txBox="1"/>
          <p:nvPr/>
        </p:nvSpPr>
        <p:spPr>
          <a:xfrm>
            <a:off x="0" y="3834209"/>
            <a:ext cx="5491545" cy="3819899"/>
          </a:xfrm>
          <a:prstGeom prst="rect">
            <a:avLst/>
          </a:prstGeom>
          <a:noFill/>
          <a:ln>
            <a:noFill/>
          </a:ln>
        </p:spPr>
        <p:txBody>
          <a:bodyPr anchorCtr="0" anchor="t" bIns="0" lIns="0" spcFirstLastPara="1" rIns="0" wrap="square" tIns="0">
            <a:spAutoFit/>
          </a:bodyPr>
          <a:lstStyle/>
          <a:p>
            <a:pPr indent="0" lvl="0" marL="0" marR="0" rtl="0" algn="ctr">
              <a:lnSpc>
                <a:spcPct val="139994"/>
              </a:lnSpc>
              <a:spcBef>
                <a:spcPts val="0"/>
              </a:spcBef>
              <a:spcAft>
                <a:spcPts val="0"/>
              </a:spcAft>
              <a:buNone/>
            </a:pPr>
            <a:r>
              <a:rPr b="0" i="0" lang="en-US" sz="3653" u="none" cap="none" strike="noStrike">
                <a:solidFill>
                  <a:srgbClr val="FFFFFF"/>
                </a:solidFill>
                <a:latin typeface="Arial"/>
                <a:ea typeface="Arial"/>
                <a:cs typeface="Arial"/>
                <a:sym typeface="Arial"/>
              </a:rPr>
              <a:t>We have  highest count of cars in Luxury Category but most popular category is of Flex-Fuel followed by Diesel.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197" name="Shape 197"/>
        <p:cNvGrpSpPr/>
        <p:nvPr/>
      </p:nvGrpSpPr>
      <p:grpSpPr>
        <a:xfrm>
          <a:off x="0" y="0"/>
          <a:ext cx="0" cy="0"/>
          <a:chOff x="0" y="0"/>
          <a:chExt cx="0" cy="0"/>
        </a:xfrm>
      </p:grpSpPr>
      <p:grpSp>
        <p:nvGrpSpPr>
          <p:cNvPr id="198" name="Google Shape;198;p8"/>
          <p:cNvGrpSpPr/>
          <p:nvPr/>
        </p:nvGrpSpPr>
        <p:grpSpPr>
          <a:xfrm rot="-5400000">
            <a:off x="17608159" y="8578459"/>
            <a:ext cx="997448" cy="362234"/>
            <a:chOff x="0" y="0"/>
            <a:chExt cx="1154854" cy="419398"/>
          </a:xfrm>
        </p:grpSpPr>
        <p:sp>
          <p:nvSpPr>
            <p:cNvPr id="199" name="Google Shape;199;p8"/>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200" name="Google Shape;200;p8"/>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01" name="Google Shape;201;p8"/>
          <p:cNvSpPr/>
          <p:nvPr/>
        </p:nvSpPr>
        <p:spPr>
          <a:xfrm>
            <a:off x="4950328" y="1318422"/>
            <a:ext cx="12308972" cy="6942430"/>
          </a:xfrm>
          <a:custGeom>
            <a:rect b="b" l="l" r="r" t="t"/>
            <a:pathLst>
              <a:path extrusionOk="0" h="6942430" w="12308972">
                <a:moveTo>
                  <a:pt x="0" y="0"/>
                </a:moveTo>
                <a:lnTo>
                  <a:pt x="12308972" y="0"/>
                </a:lnTo>
                <a:lnTo>
                  <a:pt x="12308972" y="6942430"/>
                </a:lnTo>
                <a:lnTo>
                  <a:pt x="0" y="6942430"/>
                </a:lnTo>
                <a:lnTo>
                  <a:pt x="0" y="0"/>
                </a:lnTo>
                <a:close/>
              </a:path>
            </a:pathLst>
          </a:custGeom>
          <a:blipFill rotWithShape="1">
            <a:blip r:embed="rId3">
              <a:alphaModFix/>
            </a:blip>
            <a:stretch>
              <a:fillRect b="0" l="0" r="0" t="0"/>
            </a:stretch>
          </a:blipFill>
          <a:ln>
            <a:noFill/>
          </a:ln>
        </p:spPr>
      </p:sp>
      <p:sp>
        <p:nvSpPr>
          <p:cNvPr id="202" name="Google Shape;202;p8"/>
          <p:cNvSpPr txBox="1"/>
          <p:nvPr/>
        </p:nvSpPr>
        <p:spPr>
          <a:xfrm>
            <a:off x="517429" y="1125537"/>
            <a:ext cx="4432899" cy="2655250"/>
          </a:xfrm>
          <a:prstGeom prst="rect">
            <a:avLst/>
          </a:prstGeom>
          <a:noFill/>
          <a:ln>
            <a:noFill/>
          </a:ln>
        </p:spPr>
        <p:txBody>
          <a:bodyPr anchorCtr="0" anchor="t" bIns="0" lIns="0" spcFirstLastPara="1" rIns="0" wrap="square" tIns="0">
            <a:spAutoFit/>
          </a:bodyPr>
          <a:lstStyle/>
          <a:p>
            <a:pPr indent="0" lvl="0" marL="0" marR="0" rtl="0" algn="l">
              <a:lnSpc>
                <a:spcPct val="140037"/>
              </a:lnSpc>
              <a:spcBef>
                <a:spcPts val="0"/>
              </a:spcBef>
              <a:spcAft>
                <a:spcPts val="0"/>
              </a:spcAft>
              <a:buNone/>
            </a:pPr>
            <a:r>
              <a:rPr b="0" i="0" lang="en-US" sz="3784" u="none" cap="none" strike="noStrike">
                <a:solidFill>
                  <a:srgbClr val="FFFFFF"/>
                </a:solidFill>
                <a:latin typeface="Anton"/>
                <a:ea typeface="Anton"/>
                <a:cs typeface="Anton"/>
                <a:sym typeface="Anton"/>
              </a:rPr>
              <a:t>2. WHAT IS THE RELATIONSHIP BETWEEN A CAR'S ENGINE POWER AND ITS PRICE?</a:t>
            </a:r>
            <a:endParaRPr/>
          </a:p>
        </p:txBody>
      </p:sp>
      <p:sp>
        <p:nvSpPr>
          <p:cNvPr id="203" name="Google Shape;203;p8"/>
          <p:cNvSpPr txBox="1"/>
          <p:nvPr/>
        </p:nvSpPr>
        <p:spPr>
          <a:xfrm>
            <a:off x="0" y="4298675"/>
            <a:ext cx="4599606" cy="3819899"/>
          </a:xfrm>
          <a:prstGeom prst="rect">
            <a:avLst/>
          </a:prstGeom>
          <a:noFill/>
          <a:ln>
            <a:noFill/>
          </a:ln>
        </p:spPr>
        <p:txBody>
          <a:bodyPr anchorCtr="0" anchor="t" bIns="0" lIns="0" spcFirstLastPara="1" rIns="0" wrap="square" tIns="0">
            <a:spAutoFit/>
          </a:bodyPr>
          <a:lstStyle/>
          <a:p>
            <a:pPr indent="0" lvl="0" marL="0" marR="0" rtl="0" algn="ctr">
              <a:lnSpc>
                <a:spcPct val="139994"/>
              </a:lnSpc>
              <a:spcBef>
                <a:spcPts val="0"/>
              </a:spcBef>
              <a:spcAft>
                <a:spcPts val="0"/>
              </a:spcAft>
              <a:buNone/>
            </a:pPr>
            <a:r>
              <a:rPr b="0" i="0" lang="en-US" sz="3653" u="none" cap="none" strike="noStrike">
                <a:solidFill>
                  <a:srgbClr val="FFFFFF"/>
                </a:solidFill>
                <a:latin typeface="Arial"/>
                <a:ea typeface="Arial"/>
                <a:cs typeface="Arial"/>
                <a:sym typeface="Arial"/>
              </a:rPr>
              <a:t>From the graph we can see the trend of rise in prices of cars with respect to rise in the Engine power of the car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924"/>
        </a:solidFill>
      </p:bgPr>
    </p:bg>
    <p:spTree>
      <p:nvGrpSpPr>
        <p:cNvPr id="207" name="Shape 207"/>
        <p:cNvGrpSpPr/>
        <p:nvPr/>
      </p:nvGrpSpPr>
      <p:grpSpPr>
        <a:xfrm>
          <a:off x="0" y="0"/>
          <a:ext cx="0" cy="0"/>
          <a:chOff x="0" y="0"/>
          <a:chExt cx="0" cy="0"/>
        </a:xfrm>
      </p:grpSpPr>
      <p:grpSp>
        <p:nvGrpSpPr>
          <p:cNvPr id="208" name="Google Shape;208;p9"/>
          <p:cNvGrpSpPr/>
          <p:nvPr/>
        </p:nvGrpSpPr>
        <p:grpSpPr>
          <a:xfrm rot="-5400000">
            <a:off x="17608159" y="8578459"/>
            <a:ext cx="997448" cy="362234"/>
            <a:chOff x="0" y="0"/>
            <a:chExt cx="1154854" cy="419398"/>
          </a:xfrm>
        </p:grpSpPr>
        <p:sp>
          <p:nvSpPr>
            <p:cNvPr id="209" name="Google Shape;209;p9"/>
            <p:cNvSpPr/>
            <p:nvPr/>
          </p:nvSpPr>
          <p:spPr>
            <a:xfrm>
              <a:off x="0" y="0"/>
              <a:ext cx="1154854" cy="419398"/>
            </a:xfrm>
            <a:custGeom>
              <a:rect b="b" l="l" r="r" t="t"/>
              <a:pathLst>
                <a:path extrusionOk="0" h="419398" w="1154854">
                  <a:moveTo>
                    <a:pt x="577427" y="0"/>
                  </a:moveTo>
                  <a:lnTo>
                    <a:pt x="1154854" y="419398"/>
                  </a:lnTo>
                  <a:lnTo>
                    <a:pt x="0" y="419398"/>
                  </a:lnTo>
                  <a:lnTo>
                    <a:pt x="577427" y="0"/>
                  </a:lnTo>
                  <a:close/>
                </a:path>
              </a:pathLst>
            </a:custGeom>
            <a:solidFill>
              <a:srgbClr val="FF3600"/>
            </a:solidFill>
            <a:ln>
              <a:noFill/>
            </a:ln>
          </p:spPr>
        </p:sp>
        <p:sp>
          <p:nvSpPr>
            <p:cNvPr id="210" name="Google Shape;210;p9"/>
            <p:cNvSpPr txBox="1"/>
            <p:nvPr/>
          </p:nvSpPr>
          <p:spPr>
            <a:xfrm>
              <a:off x="180446" y="156621"/>
              <a:ext cx="793962" cy="23282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11" name="Google Shape;211;p9"/>
          <p:cNvSpPr/>
          <p:nvPr/>
        </p:nvSpPr>
        <p:spPr>
          <a:xfrm>
            <a:off x="5685638" y="1435474"/>
            <a:ext cx="11870975" cy="6390476"/>
          </a:xfrm>
          <a:custGeom>
            <a:rect b="b" l="l" r="r" t="t"/>
            <a:pathLst>
              <a:path extrusionOk="0" h="6390476" w="11870975">
                <a:moveTo>
                  <a:pt x="0" y="0"/>
                </a:moveTo>
                <a:lnTo>
                  <a:pt x="11870975" y="0"/>
                </a:lnTo>
                <a:lnTo>
                  <a:pt x="11870975" y="6390476"/>
                </a:lnTo>
                <a:lnTo>
                  <a:pt x="0" y="6390476"/>
                </a:lnTo>
                <a:lnTo>
                  <a:pt x="0" y="0"/>
                </a:lnTo>
                <a:close/>
              </a:path>
            </a:pathLst>
          </a:custGeom>
          <a:blipFill rotWithShape="1">
            <a:blip r:embed="rId3">
              <a:alphaModFix/>
            </a:blip>
            <a:stretch>
              <a:fillRect b="-877" l="0" r="0" t="-876"/>
            </a:stretch>
          </a:blipFill>
          <a:ln>
            <a:noFill/>
          </a:ln>
        </p:spPr>
      </p:sp>
      <p:sp>
        <p:nvSpPr>
          <p:cNvPr id="212" name="Google Shape;212;p9"/>
          <p:cNvSpPr txBox="1"/>
          <p:nvPr/>
        </p:nvSpPr>
        <p:spPr>
          <a:xfrm>
            <a:off x="517429" y="1116012"/>
            <a:ext cx="5168209" cy="1986263"/>
          </a:xfrm>
          <a:prstGeom prst="rect">
            <a:avLst/>
          </a:prstGeom>
          <a:noFill/>
          <a:ln>
            <a:noFill/>
          </a:ln>
        </p:spPr>
        <p:txBody>
          <a:bodyPr anchorCtr="0" anchor="t" bIns="0" lIns="0" spcFirstLastPara="1" rIns="0" wrap="square" tIns="0">
            <a:spAutoFit/>
          </a:bodyPr>
          <a:lstStyle/>
          <a:p>
            <a:pPr indent="0" lvl="0" marL="0" marR="0" rtl="0" algn="l">
              <a:lnSpc>
                <a:spcPct val="140026"/>
              </a:lnSpc>
              <a:spcBef>
                <a:spcPts val="0"/>
              </a:spcBef>
              <a:spcAft>
                <a:spcPts val="0"/>
              </a:spcAft>
              <a:buNone/>
            </a:pPr>
            <a:r>
              <a:rPr b="0" i="0" lang="en-US" sz="3770" u="none" cap="none" strike="noStrike">
                <a:solidFill>
                  <a:srgbClr val="FFFFFF"/>
                </a:solidFill>
                <a:latin typeface="Anton"/>
                <a:ea typeface="Anton"/>
                <a:cs typeface="Anton"/>
                <a:sym typeface="Anton"/>
              </a:rPr>
              <a:t>3. WHICH CAR FEATURES ARE MOST IMPORTANT IN DETERMINING A CAR'S PRICE? </a:t>
            </a:r>
            <a:endParaRPr/>
          </a:p>
        </p:txBody>
      </p:sp>
      <p:sp>
        <p:nvSpPr>
          <p:cNvPr id="213" name="Google Shape;213;p9"/>
          <p:cNvSpPr txBox="1"/>
          <p:nvPr/>
        </p:nvSpPr>
        <p:spPr>
          <a:xfrm>
            <a:off x="801731" y="3614855"/>
            <a:ext cx="4599606" cy="5742907"/>
          </a:xfrm>
          <a:prstGeom prst="rect">
            <a:avLst/>
          </a:prstGeom>
          <a:noFill/>
          <a:ln>
            <a:noFill/>
          </a:ln>
        </p:spPr>
        <p:txBody>
          <a:bodyPr anchorCtr="0" anchor="t" bIns="0" lIns="0" spcFirstLastPara="1" rIns="0" wrap="square" tIns="0">
            <a:spAutoFit/>
          </a:bodyPr>
          <a:lstStyle/>
          <a:p>
            <a:pPr indent="0" lvl="0" marL="0" marR="0" rtl="0" algn="ctr">
              <a:lnSpc>
                <a:spcPct val="139994"/>
              </a:lnSpc>
              <a:spcBef>
                <a:spcPts val="0"/>
              </a:spcBef>
              <a:spcAft>
                <a:spcPts val="0"/>
              </a:spcAft>
              <a:buNone/>
            </a:pPr>
            <a:r>
              <a:rPr b="0" i="0" lang="en-US" sz="3653" u="none" cap="none" strike="noStrike">
                <a:solidFill>
                  <a:srgbClr val="FFFFFF"/>
                </a:solidFill>
                <a:latin typeface="Arial"/>
                <a:ea typeface="Arial"/>
                <a:cs typeface="Arial"/>
                <a:sym typeface="Arial"/>
              </a:rPr>
              <a:t>Engine cylinders , number of doors , vehicle size , Engine fuel type are the some features which are most important in Determining a Car’s Price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